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76" r:id="rId4"/>
    <p:sldId id="302" r:id="rId5"/>
    <p:sldId id="279" r:id="rId6"/>
    <p:sldId id="298" r:id="rId7"/>
    <p:sldId id="303" r:id="rId8"/>
    <p:sldId id="304" r:id="rId9"/>
    <p:sldId id="294" r:id="rId10"/>
    <p:sldId id="299" r:id="rId11"/>
    <p:sldId id="300" r:id="rId12"/>
    <p:sldId id="301" r:id="rId13"/>
    <p:sldId id="290" r:id="rId14"/>
    <p:sldId id="306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9701-4B03-FB4A-8C4F-FA6D174CCAC4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6344-9C36-A040-84DD-462B38DA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5E685-CD7C-CF4C-A8C3-B949FB343588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76EAB-9ED8-634E-977C-B00ED7B9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76EAB-9ED8-634E-977C-B00ED7B9FD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8064-0F4C-8E46-BCAB-B757A6BE833E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B4B6-A252-F34F-9225-A41CE36D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140" y="2631014"/>
            <a:ext cx="8458200" cy="201718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376092"/>
                </a:solidFill>
              </a:rPr>
              <a:t>01QP-19/02SUB-19: </a:t>
            </a:r>
            <a:r>
              <a:rPr lang="en-US" sz="4000" b="1" i="1" dirty="0" smtClean="0">
                <a:solidFill>
                  <a:srgbClr val="376092"/>
                </a:solidFill>
              </a:rPr>
              <a:t>Reserve in the Pines</a:t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r>
              <a:rPr lang="en-US" sz="4000" b="1" i="1" dirty="0" smtClean="0">
                <a:solidFill>
                  <a:srgbClr val="376092"/>
                </a:solidFill>
              </a:rPr>
              <a:t/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r>
              <a:rPr lang="en-US" sz="4000" b="1" i="1" dirty="0" smtClean="0">
                <a:solidFill>
                  <a:srgbClr val="376092"/>
                </a:solidFill>
              </a:rPr>
              <a:t>Quadrant Plan &amp;</a:t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r>
              <a:rPr lang="en-US" sz="4000" b="1" i="1" dirty="0" smtClean="0">
                <a:solidFill>
                  <a:srgbClr val="376092"/>
                </a:solidFill>
              </a:rPr>
              <a:t>Subdivision Tentative Plat</a:t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r>
              <a:rPr lang="en-US" sz="4000" b="1" dirty="0" smtClean="0">
                <a:solidFill>
                  <a:srgbClr val="376092"/>
                </a:solidFill>
              </a:rPr>
              <a:t/>
            </a:r>
            <a:br>
              <a:rPr lang="en-US" sz="4000" b="1" dirty="0" smtClean="0">
                <a:solidFill>
                  <a:srgbClr val="376092"/>
                </a:solidFill>
              </a:rPr>
            </a:br>
            <a:r>
              <a:rPr lang="en-US" sz="4000" b="1" i="1" dirty="0" smtClean="0">
                <a:solidFill>
                  <a:srgbClr val="376092"/>
                </a:solidFill>
              </a:rPr>
              <a:t/>
            </a:r>
            <a:br>
              <a:rPr lang="en-US" sz="4000" b="1" i="1" dirty="0" smtClean="0">
                <a:solidFill>
                  <a:srgbClr val="376092"/>
                </a:solidFill>
              </a:rPr>
            </a:br>
            <a:endParaRPr lang="en-US" sz="4000" b="1" i="1" dirty="0">
              <a:solidFill>
                <a:srgbClr val="37609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City of La Pine</a:t>
            </a:r>
          </a:p>
          <a:p>
            <a:r>
              <a:rPr lang="en-US" dirty="0" smtClean="0"/>
              <a:t>Planning Commission Deliberation/Decision</a:t>
            </a:r>
          </a:p>
          <a:p>
            <a:r>
              <a:rPr lang="en-US" dirty="0" smtClean="0"/>
              <a:t>March 18, 2020</a:t>
            </a:r>
          </a:p>
        </p:txBody>
      </p:sp>
      <p:pic>
        <p:nvPicPr>
          <p:cNvPr id="16386" name="Picture 20" descr="La Pine_logo Br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132" y="538168"/>
            <a:ext cx="16113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698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Extension north to Caldwell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creen Shot 2020-02-19 at 12.30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752241"/>
            <a:ext cx="7721600" cy="59787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16600" y="752241"/>
            <a:ext cx="91440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1800" y="3505200"/>
            <a:ext cx="91440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35300" y="5892800"/>
            <a:ext cx="91440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20-03-18 at 3.29.1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556" r="-24556"/>
          <a:stretch>
            <a:fillRect/>
          </a:stretch>
        </p:blipFill>
        <p:spPr>
          <a:xfrm>
            <a:off x="-1088347" y="2387600"/>
            <a:ext cx="6497661" cy="35734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Extension south to Victory</a:t>
            </a:r>
            <a:endParaRPr lang="en-US" dirty="0"/>
          </a:p>
        </p:txBody>
      </p:sp>
      <p:pic>
        <p:nvPicPr>
          <p:cNvPr id="10" name="Picture 9" descr="Screen Shot 2020-02-18 at 9.40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14" y="787400"/>
            <a:ext cx="4578645" cy="6057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2692401" y="5384801"/>
            <a:ext cx="723900" cy="57626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Shot 2020-02-19 at 12.40.0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571" r="-10571"/>
          <a:stretch>
            <a:fillRect/>
          </a:stretch>
        </p:blipFill>
        <p:spPr>
          <a:xfrm>
            <a:off x="-555993" y="1080166"/>
            <a:ext cx="10182593" cy="560003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1698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Extension south to Victory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16600" y="2463800"/>
            <a:ext cx="914400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See end of staff report. </a:t>
            </a:r>
            <a:endParaRPr lang="en-US" dirty="0" smtClean="0"/>
          </a:p>
          <a:p>
            <a:r>
              <a:rPr lang="en-US" dirty="0" smtClean="0"/>
              <a:t>Proposed Additional Condition:</a:t>
            </a:r>
          </a:p>
          <a:p>
            <a:pPr lvl="1"/>
            <a:r>
              <a:rPr lang="en-US" sz="2595" i="1" dirty="0" smtClean="0"/>
              <a:t>Applicant shall submit to ODOT a pro-rata contribution of $12,435 for impacts to the US 97/Burgess intersection. If permitted by ODOT, the contributions shall be submitted on a per unit basis payable at time of platting.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sz="2595" i="1" dirty="0" smtClean="0"/>
              <a:t>ODOT Misc/Construction Permit required for work in right of way.</a:t>
            </a:r>
          </a:p>
          <a:p>
            <a:pPr>
              <a:buNone/>
            </a:pPr>
            <a:endParaRPr lang="en-US" sz="2595" i="1" dirty="0" smtClean="0"/>
          </a:p>
          <a:p>
            <a:pPr lvl="1"/>
            <a:r>
              <a:rPr lang="en-US" sz="2595" i="1" dirty="0" smtClean="0"/>
              <a:t>Drainage study shall be prepared if there is any impact to ODOT highway drainage.</a:t>
            </a:r>
            <a:endParaRPr lang="en-US" sz="2595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244600"/>
            <a:ext cx="8585200" cy="5435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Commission – vote on proposed additional condition.</a:t>
            </a:r>
          </a:p>
          <a:p>
            <a:pPr>
              <a:buNone/>
            </a:pPr>
            <a:endParaRPr lang="en-US" sz="1548" dirty="0" smtClean="0"/>
          </a:p>
          <a:p>
            <a:pPr>
              <a:buNone/>
            </a:pPr>
            <a:r>
              <a:rPr lang="en-US" dirty="0" smtClean="0"/>
              <a:t>	I </a:t>
            </a:r>
            <a:r>
              <a:rPr lang="en-US" dirty="0" smtClean="0"/>
              <a:t>move to add the following </a:t>
            </a:r>
            <a:r>
              <a:rPr lang="en-US" dirty="0" smtClean="0"/>
              <a:t>conditions </a:t>
            </a:r>
            <a:r>
              <a:rPr lang="en-US" dirty="0" smtClean="0"/>
              <a:t>of approval to the list of conditions for 01QP-19/02SUB-19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342900" lvl="1" indent="-342900">
              <a:buNone/>
            </a:pPr>
            <a:r>
              <a:rPr lang="en-US" sz="3200" i="1" dirty="0" smtClean="0">
                <a:solidFill>
                  <a:srgbClr val="000090"/>
                </a:solidFill>
              </a:rPr>
              <a:t>	- Applicant </a:t>
            </a:r>
            <a:r>
              <a:rPr lang="en-US" sz="3200" i="1" dirty="0" smtClean="0">
                <a:solidFill>
                  <a:srgbClr val="000090"/>
                </a:solidFill>
              </a:rPr>
              <a:t>shall submit to ODOT a pro-rata contribution of $12,435 for impacts to the US 97/Burgess intersection. If permitted by ODOT, the contributions shall be submitted on a per unit basis payable at time of platting</a:t>
            </a:r>
            <a:r>
              <a:rPr lang="en-US" sz="3200" i="1" dirty="0" smtClean="0">
                <a:solidFill>
                  <a:srgbClr val="000090"/>
                </a:solidFill>
              </a:rPr>
              <a:t>.</a:t>
            </a:r>
            <a:endParaRPr lang="en-US" sz="3200" i="1" dirty="0" smtClean="0">
              <a:solidFill>
                <a:srgbClr val="000090"/>
              </a:solidFill>
            </a:endParaRPr>
          </a:p>
          <a:p>
            <a:pPr marL="342900" lvl="1" indent="-342900">
              <a:buNone/>
            </a:pPr>
            <a:endParaRPr lang="en-US" sz="3200" dirty="0" smtClean="0">
              <a:solidFill>
                <a:srgbClr val="000090"/>
              </a:solidFill>
            </a:endParaRPr>
          </a:p>
          <a:p>
            <a:pPr marL="342900" lvl="1" indent="-342900">
              <a:buNone/>
            </a:pPr>
            <a:r>
              <a:rPr lang="en-US" sz="3200" i="1" dirty="0" smtClean="0">
                <a:solidFill>
                  <a:srgbClr val="000090"/>
                </a:solidFill>
              </a:rPr>
              <a:t>	- ODOT </a:t>
            </a:r>
            <a:r>
              <a:rPr lang="en-US" sz="3200" i="1" dirty="0" smtClean="0">
                <a:solidFill>
                  <a:srgbClr val="000090"/>
                </a:solidFill>
              </a:rPr>
              <a:t>Misc/Construction Permit required for work in right of </a:t>
            </a:r>
            <a:r>
              <a:rPr lang="en-US" sz="3200" i="1" dirty="0" smtClean="0">
                <a:solidFill>
                  <a:srgbClr val="000090"/>
                </a:solidFill>
              </a:rPr>
              <a:t>way.</a:t>
            </a:r>
          </a:p>
          <a:p>
            <a:pPr marL="342900" lvl="1" indent="-342900">
              <a:buNone/>
            </a:pPr>
            <a:endParaRPr lang="en-US" sz="3200" i="1" dirty="0" smtClean="0">
              <a:solidFill>
                <a:srgbClr val="000090"/>
              </a:solidFill>
            </a:endParaRPr>
          </a:p>
          <a:p>
            <a:pPr marL="342900" lvl="1" indent="-342900">
              <a:buNone/>
            </a:pPr>
            <a:r>
              <a:rPr lang="en-US" sz="3200" i="1" dirty="0" smtClean="0">
                <a:solidFill>
                  <a:srgbClr val="000090"/>
                </a:solidFill>
              </a:rPr>
              <a:t>	- Drainage </a:t>
            </a:r>
            <a:r>
              <a:rPr lang="en-US" sz="3200" i="1" dirty="0" smtClean="0">
                <a:solidFill>
                  <a:srgbClr val="000090"/>
                </a:solidFill>
              </a:rPr>
              <a:t>study shall be prepared if there is any impact to ODOT highway drainage</a:t>
            </a:r>
            <a:r>
              <a:rPr lang="en-US" sz="3200" i="1" dirty="0" smtClean="0"/>
              <a:t>.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Commission – if desired, discuss the requirement for the connection of the easternmost roadway, connecting north to Caldwell and south to Victory (staff recommends both connections; Applicant contends they are not necessary).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Proposed 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2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 move to adopt the staff report findings and associated conditions of approval, as amended, and to approve 01QP-19 and 02SUB-19, the Reserve in the Pines quadrant plan and subdivision applications.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Applicable Review Criteria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7578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i="1" dirty="0" smtClean="0"/>
              <a:t>City of La Pine Development Code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Article 3. Zoning Districts</a:t>
            </a:r>
          </a:p>
          <a:p>
            <a:pPr lvl="1"/>
            <a:r>
              <a:rPr lang="en-US" dirty="0" smtClean="0"/>
              <a:t>Chapter 15.20 Residential Master Plan Zone</a:t>
            </a:r>
          </a:p>
          <a:p>
            <a:pPr lvl="1"/>
            <a:r>
              <a:rPr lang="en-US" dirty="0" smtClean="0"/>
              <a:t>Chapter 15.22 Commercial and Mixed-Use Zones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Article 4. Overlay Zones</a:t>
            </a:r>
          </a:p>
          <a:p>
            <a:pPr lvl="1"/>
            <a:r>
              <a:rPr lang="en-US" dirty="0" smtClean="0"/>
              <a:t>Chapter 15.30 Overlay Zones Generally</a:t>
            </a:r>
          </a:p>
          <a:p>
            <a:pPr lvl="1"/>
            <a:r>
              <a:rPr lang="en-US" dirty="0" smtClean="0"/>
              <a:t>Chapter 15.32 Newberry Neighborhood Planning Area (NNPA) Overlay Zone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Article 5. Development Standards</a:t>
            </a:r>
          </a:p>
          <a:p>
            <a:pPr lvl="1" fontAlgn="base"/>
            <a:r>
              <a:rPr lang="en-US" dirty="0" smtClean="0"/>
              <a:t>Chapter 15.80 Development Standards, Generally</a:t>
            </a:r>
          </a:p>
          <a:p>
            <a:pPr lvl="1" fontAlgn="base"/>
            <a:r>
              <a:rPr lang="en-US" dirty="0" smtClean="0"/>
              <a:t>Chapter 15.88 Access and Circulation</a:t>
            </a:r>
          </a:p>
          <a:p>
            <a:pPr lvl="1" fontAlgn="base"/>
            <a:r>
              <a:rPr lang="en-US" dirty="0" smtClean="0"/>
              <a:t>Chapter 15.90 Public Facilities</a:t>
            </a:r>
          </a:p>
          <a:p>
            <a:pPr lvl="1" fontAlgn="base"/>
            <a:r>
              <a:rPr lang="en-US" dirty="0" smtClean="0"/>
              <a:t>Chapter 15.92 Additional Standards for Land Divisions</a:t>
            </a:r>
          </a:p>
          <a:p>
            <a:pPr lvl="1" fontAlgn="base"/>
            <a:r>
              <a:rPr lang="en-US" dirty="0" smtClean="0"/>
              <a:t>Chapter 15.94 Improvement Procedures and Guarantees</a:t>
            </a:r>
          </a:p>
          <a:p>
            <a:pPr lvl="1" fontAlgn="base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Article 7. Procedures</a:t>
            </a:r>
          </a:p>
          <a:p>
            <a:pPr lvl="1" fontAlgn="base"/>
            <a:r>
              <a:rPr lang="en-US" dirty="0" smtClean="0"/>
              <a:t>Chapter 15.204 Application Procedures</a:t>
            </a:r>
          </a:p>
          <a:p>
            <a:pPr lvl="1" fontAlgn="base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Article 9</a:t>
            </a:r>
            <a:r>
              <a:rPr lang="it-IT" dirty="0" smtClean="0"/>
              <a:t>. </a:t>
            </a:r>
            <a:r>
              <a:rPr lang="en-US" dirty="0" smtClean="0"/>
              <a:t>Land Divisions</a:t>
            </a:r>
          </a:p>
          <a:p>
            <a:pPr lvl="1" fontAlgn="base"/>
            <a:r>
              <a:rPr lang="en-US" dirty="0" smtClean="0"/>
              <a:t>Chapter 15.402 General Provisions</a:t>
            </a:r>
          </a:p>
          <a:p>
            <a:pPr lvl="1" fontAlgn="base"/>
            <a:r>
              <a:rPr lang="en-US" dirty="0" smtClean="0"/>
              <a:t>Chapter 15.406 Subdivisions and Planned Unit Developments (PUD)</a:t>
            </a:r>
          </a:p>
          <a:p>
            <a:pPr lvl="1" fontAlgn="base"/>
            <a:r>
              <a:rPr lang="en-US" dirty="0" smtClean="0"/>
              <a:t>Chapter 15.418 Processing and Recording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Process Updates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8" y="880536"/>
            <a:ext cx="8686800" cy="59774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i="1" dirty="0" smtClean="0"/>
          </a:p>
          <a:p>
            <a:r>
              <a:rPr lang="en-US" i="1" dirty="0" smtClean="0"/>
              <a:t>Planning Commission Hearing, February 19, 2020</a:t>
            </a:r>
          </a:p>
          <a:p>
            <a:r>
              <a:rPr lang="en-US" i="1" dirty="0" smtClean="0"/>
              <a:t>ODOT Requested Record Remain Open</a:t>
            </a:r>
          </a:p>
          <a:p>
            <a:r>
              <a:rPr lang="en-US" i="1" dirty="0" smtClean="0"/>
              <a:t>ODOT Submitted Comments</a:t>
            </a:r>
          </a:p>
          <a:p>
            <a:r>
              <a:rPr lang="en-US" i="1" dirty="0" smtClean="0"/>
              <a:t>Applicant Responded</a:t>
            </a:r>
          </a:p>
          <a:p>
            <a:r>
              <a:rPr lang="en-US" b="1" i="1" dirty="0" smtClean="0"/>
              <a:t>Record is closed.</a:t>
            </a:r>
          </a:p>
          <a:p>
            <a:pPr>
              <a:buNone/>
            </a:pP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Tonight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8" y="880536"/>
            <a:ext cx="8686800" cy="597746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en-US" i="1" dirty="0" smtClean="0"/>
          </a:p>
          <a:p>
            <a:r>
              <a:rPr lang="en-US" dirty="0" smtClean="0"/>
              <a:t>Deliberation and Decision</a:t>
            </a:r>
          </a:p>
          <a:p>
            <a:r>
              <a:rPr lang="en-US" dirty="0" smtClean="0"/>
              <a:t>No new information can be presented.</a:t>
            </a:r>
          </a:p>
          <a:p>
            <a:r>
              <a:rPr lang="en-US" dirty="0" smtClean="0"/>
              <a:t>Applicant will not be provided time for testimony.</a:t>
            </a:r>
          </a:p>
          <a:p>
            <a:r>
              <a:rPr lang="en-US" dirty="0" smtClean="0"/>
              <a:t>Staff can offer clarifying answers to questions, but no new info.</a:t>
            </a:r>
          </a:p>
          <a:p>
            <a:endParaRPr lang="en-US" i="1" dirty="0" smtClean="0"/>
          </a:p>
          <a:p>
            <a:r>
              <a:rPr lang="en-US" i="1" u="sng" dirty="0" smtClean="0"/>
              <a:t>Ex Parte Contacts </a:t>
            </a:r>
            <a:r>
              <a:rPr lang="en-US" i="1" dirty="0" smtClean="0"/>
              <a:t>– Does anyone have anything to declare? Does anyone wish to challenge any of the commissioners on ex parte contacts?</a:t>
            </a:r>
          </a:p>
          <a:p>
            <a:pPr>
              <a:buNone/>
            </a:pP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Proposal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776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Tentative Plat for </a:t>
            </a:r>
            <a:r>
              <a:rPr lang="en-US" sz="2800" i="1" dirty="0" smtClean="0"/>
              <a:t>194-</a:t>
            </a:r>
            <a:r>
              <a:rPr lang="en-US" sz="2800" i="1" dirty="0" smtClean="0"/>
              <a:t>lot subdivision </a:t>
            </a:r>
          </a:p>
          <a:p>
            <a:pPr lvl="1"/>
            <a:r>
              <a:rPr lang="en-US" sz="2400" dirty="0" smtClean="0"/>
              <a:t>4 residential phases, 2 commercial phases</a:t>
            </a:r>
          </a:p>
          <a:p>
            <a:pPr lvl="1"/>
            <a:r>
              <a:rPr lang="en-US" sz="2400" dirty="0" smtClean="0"/>
              <a:t>Lot sizes: 5,115 </a:t>
            </a:r>
            <a:r>
              <a:rPr lang="en-US" sz="2400" dirty="0" err="1" smtClean="0"/>
              <a:t>sf</a:t>
            </a:r>
            <a:r>
              <a:rPr lang="en-US" sz="2400" dirty="0" smtClean="0"/>
              <a:t> to 9,793 </a:t>
            </a:r>
            <a:r>
              <a:rPr lang="en-US" sz="2400" dirty="0" err="1" smtClean="0"/>
              <a:t>sf</a:t>
            </a:r>
            <a:endParaRPr lang="en-US" sz="2400" dirty="0" smtClean="0"/>
          </a:p>
          <a:p>
            <a:pPr lvl="1"/>
            <a:r>
              <a:rPr lang="en-US" sz="2400" dirty="0" smtClean="0"/>
              <a:t>Zoned residential master plan (RMP) and mixed use commercial (CMX)</a:t>
            </a:r>
          </a:p>
          <a:p>
            <a:pPr lvl="1"/>
            <a:r>
              <a:rPr lang="en-US" sz="2400" dirty="0" smtClean="0"/>
              <a:t>Parks, Open Space</a:t>
            </a:r>
          </a:p>
          <a:p>
            <a:pPr lvl="1"/>
            <a:endParaRPr lang="en-US" dirty="0"/>
          </a:p>
        </p:txBody>
      </p:sp>
      <p:pic>
        <p:nvPicPr>
          <p:cNvPr id="6" name="Picture 5" descr="Screen Shot 2020-02-19 at 12.00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53" y="2895600"/>
            <a:ext cx="5034847" cy="389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20-03-18 at 3.25.4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024" r="-22024"/>
          <a:stretch>
            <a:fillRect/>
          </a:stretch>
        </p:blipFill>
        <p:spPr>
          <a:xfrm>
            <a:off x="-2046574" y="0"/>
            <a:ext cx="13185832" cy="725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ODOT Comments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776"/>
            <a:ext cx="8229600" cy="5309124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Recommends developer propose mitigation for impacts at US 97/Burgess.</a:t>
            </a:r>
          </a:p>
          <a:p>
            <a:pPr>
              <a:buNone/>
            </a:pPr>
            <a:endParaRPr lang="en-US" sz="2800" i="1" dirty="0" smtClean="0"/>
          </a:p>
          <a:p>
            <a:r>
              <a:rPr lang="en-US" sz="2800" i="1" dirty="0" smtClean="0"/>
              <a:t>IGA between City and ODOT required for proposed multi-use path.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ODOT Misc/Construction Permit required for work in right of way.</a:t>
            </a:r>
          </a:p>
          <a:p>
            <a:pPr>
              <a:buNone/>
            </a:pPr>
            <a:endParaRPr lang="en-US" sz="2800" i="1" dirty="0" smtClean="0"/>
          </a:p>
          <a:p>
            <a:r>
              <a:rPr lang="en-US" sz="2800" i="1" dirty="0" smtClean="0"/>
              <a:t>Drainage study shall be prepared if there is any impact to ODOT highway drainage.</a:t>
            </a:r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Applicant</a:t>
            </a:r>
            <a:r>
              <a:rPr lang="en-US" b="1" dirty="0" smtClean="0">
                <a:solidFill>
                  <a:srgbClr val="376092"/>
                </a:solidFill>
              </a:rPr>
              <a:t> Final Argument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076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Applicant to contribute $12,435 to US 97/Burgess intersection.</a:t>
            </a:r>
          </a:p>
          <a:p>
            <a:pPr lvl="1"/>
            <a:r>
              <a:rPr lang="en-US" sz="2400" i="1" dirty="0" smtClean="0"/>
              <a:t>Per unit basis, at time of platting (phased)</a:t>
            </a:r>
            <a:r>
              <a:rPr lang="en-US" sz="2400" i="1" dirty="0" smtClean="0"/>
              <a:t>.</a:t>
            </a:r>
          </a:p>
          <a:p>
            <a:pPr lvl="1"/>
            <a:endParaRPr lang="en-US" sz="2400" i="1" dirty="0" smtClean="0"/>
          </a:p>
          <a:p>
            <a:r>
              <a:rPr lang="en-US" sz="2800" i="1" dirty="0" smtClean="0"/>
              <a:t>Applicant supports conditions of staff report, with the exception o</a:t>
            </a:r>
            <a:r>
              <a:rPr lang="en-US" sz="2800" i="1" dirty="0" smtClean="0"/>
              <a:t>f the extension of the easternmost roadway to Caldwell and Victory. Their final argument includes their reasoning.</a:t>
            </a:r>
            <a:endParaRPr lang="en-US" sz="2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Extension north to Caldwell</a:t>
            </a:r>
            <a:endParaRPr lang="en-US" dirty="0"/>
          </a:p>
        </p:txBody>
      </p:sp>
      <p:pic>
        <p:nvPicPr>
          <p:cNvPr id="10" name="Picture 9" descr="Screen Shot 2020-02-18 at 9.40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14" y="787400"/>
            <a:ext cx="4578645" cy="6057900"/>
          </a:xfrm>
          <a:prstGeom prst="rect">
            <a:avLst/>
          </a:prstGeom>
        </p:spPr>
      </p:pic>
      <p:pic>
        <p:nvPicPr>
          <p:cNvPr id="9" name="Content Placeholder 8" descr="Screen Shot 2020-03-18 at 3.26.41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398" r="-17398"/>
          <a:stretch>
            <a:fillRect/>
          </a:stretch>
        </p:blipFill>
        <p:spPr>
          <a:xfrm>
            <a:off x="-749299" y="2334418"/>
            <a:ext cx="5994400" cy="3296689"/>
          </a:xfr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206750" y="2156618"/>
            <a:ext cx="97790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679</Words>
  <Application>Microsoft Macintosh PowerPoint</Application>
  <PresentationFormat>On-screen Show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01QP-19/02SUB-19: Reserve in the Pines  Quadrant Plan &amp; Subdivision Tentative Plat   </vt:lpstr>
      <vt:lpstr>Applicable Review Criteria</vt:lpstr>
      <vt:lpstr>Process Updates</vt:lpstr>
      <vt:lpstr>Tonight</vt:lpstr>
      <vt:lpstr>Proposal</vt:lpstr>
      <vt:lpstr>Slide 6</vt:lpstr>
      <vt:lpstr>ODOT Comments</vt:lpstr>
      <vt:lpstr>Applicant Final Argument</vt:lpstr>
      <vt:lpstr>Extension north to Caldwell</vt:lpstr>
      <vt:lpstr>Slide 10</vt:lpstr>
      <vt:lpstr>Extension south to Victory</vt:lpstr>
      <vt:lpstr>Slide 12</vt:lpstr>
      <vt:lpstr>Proposed Conditions</vt:lpstr>
      <vt:lpstr>Final Steps</vt:lpstr>
      <vt:lpstr>Final Proposed Motion</vt:lpstr>
    </vt:vector>
  </TitlesOfParts>
  <Company>United States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Tammy Wisco</dc:creator>
  <cp:lastModifiedBy>Tammy Wisco</cp:lastModifiedBy>
  <cp:revision>74</cp:revision>
  <cp:lastPrinted>2016-04-20T19:26:24Z</cp:lastPrinted>
  <dcterms:created xsi:type="dcterms:W3CDTF">2020-03-18T21:47:23Z</dcterms:created>
  <dcterms:modified xsi:type="dcterms:W3CDTF">2020-03-18T22:30:20Z</dcterms:modified>
</cp:coreProperties>
</file>