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56" r:id="rId5"/>
    <p:sldId id="262" r:id="rId6"/>
    <p:sldId id="283" r:id="rId7"/>
    <p:sldId id="288" r:id="rId8"/>
    <p:sldId id="284" r:id="rId9"/>
    <p:sldId id="287" r:id="rId10"/>
    <p:sldId id="289" r:id="rId11"/>
    <p:sldId id="290" r:id="rId12"/>
    <p:sldId id="291" r:id="rId13"/>
    <p:sldId id="292" r:id="rId14"/>
    <p:sldId id="295" r:id="rId15"/>
    <p:sldId id="293" r:id="rId16"/>
    <p:sldId id="294" r:id="rId17"/>
    <p:sldId id="296" r:id="rId18"/>
    <p:sldId id="297" r:id="rId19"/>
    <p:sldId id="28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C6FD"/>
    <a:srgbClr val="79AE02"/>
    <a:srgbClr val="067F9C"/>
    <a:srgbClr val="014E52"/>
    <a:srgbClr val="0C596D"/>
    <a:srgbClr val="03556D"/>
    <a:srgbClr val="145C72"/>
    <a:srgbClr val="0000A4"/>
    <a:srgbClr val="1AB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p:cViewPr varScale="1">
        <p:scale>
          <a:sx n="110" d="100"/>
          <a:sy n="110" d="100"/>
        </p:scale>
        <p:origin x="1032" y="108"/>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34C92B-6A45-864A-B429-22A9039765DA}" type="datetimeFigureOut">
              <a:rPr lang="en-US" smtClean="0"/>
              <a:t>2/19/2020</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265FE6-BEE9-465E-9202-2D200EDE749C}" type="datetimeFigureOut">
              <a:rPr lang="en-US" noProof="0" smtClean="0"/>
              <a:t>2/19/2020</a:t>
            </a:fld>
            <a:endParaRPr lang="en-US" noProof="0"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92994" y="124954"/>
            <a:ext cx="8958011"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350" dirty="0"/>
            </a:lvl1pPr>
          </a:lstStyle>
          <a:p>
            <a:pPr marL="171450" lvl="0" indent="-17145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9144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153" y="5603182"/>
            <a:ext cx="6858000" cy="279307"/>
          </a:xfrm>
        </p:spPr>
        <p:txBody>
          <a:bodyPr vert="horz" lIns="91440" tIns="45720" rIns="91440" bIns="45720" rtlCol="0">
            <a:spAutoFit/>
          </a:bodyPr>
          <a:lstStyle>
            <a:lvl1pPr marL="0" indent="0">
              <a:buNone/>
              <a:defRPr lang="en-GB" sz="1350" dirty="0">
                <a:solidFill>
                  <a:schemeClr val="accent2">
                    <a:lumMod val="50000"/>
                  </a:schemeClr>
                </a:solidFill>
                <a:latin typeface="+mn-lt"/>
              </a:defRPr>
            </a:lvl1pPr>
          </a:lstStyle>
          <a:p>
            <a:pPr marL="171450" lvl="0" indent="-17145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3" y="5053801"/>
            <a:ext cx="7955280" cy="549381"/>
          </a:xfrm>
        </p:spPr>
        <p:txBody>
          <a:bodyPr vert="horz" lIns="91440" tIns="45720" rIns="91440" bIns="45720" rtlCol="0" anchor="b">
            <a:spAutoFit/>
          </a:bodyPr>
          <a:lstStyle>
            <a:lvl1pPr>
              <a:defRPr lang="en-GB" sz="33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572" y="4726452"/>
            <a:ext cx="54428"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334735" y="562541"/>
            <a:ext cx="8380640" cy="466281"/>
          </a:xfrm>
        </p:spPr>
        <p:txBody>
          <a:bodyPr vert="horz" wrap="square" lIns="91440" tIns="45720" rIns="91440" bIns="45720" rtlCol="0" anchor="ctr">
            <a:spAutoFit/>
          </a:bodyPr>
          <a:lstStyle>
            <a:lvl1pPr>
              <a:defRPr lang="en-GB" sz="2700" spc="-45"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7"/>
            <a:ext cx="9144000" cy="2119313"/>
          </a:xfrm>
          <a:solidFill>
            <a:schemeClr val="bg1">
              <a:lumMod val="95000"/>
            </a:schemeClr>
          </a:solidFill>
        </p:spPr>
        <p:txBody>
          <a:bodyPr vert="horz" wrap="square" lIns="91440" tIns="45720" rIns="91440" bIns="45720" rtlCol="0" anchor="ctr" anchorCtr="1">
            <a:noAutofit/>
          </a:bodyPr>
          <a:lstStyle>
            <a:lvl1pPr marL="0" indent="0">
              <a:buNone/>
              <a:defRPr lang="en-GB" sz="1350"/>
            </a:lvl1pPr>
          </a:lstStyle>
          <a:p>
            <a:pPr marL="171450" lvl="0" indent="-17145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51430" y="3802065"/>
            <a:ext cx="7338060" cy="334508"/>
          </a:xfrm>
        </p:spPr>
        <p:txBody>
          <a:bodyPr>
            <a:noAutofit/>
          </a:bodyPr>
          <a:lstStyle>
            <a:lvl1pPr marL="0" indent="0" algn="l">
              <a:buNone/>
              <a:defRPr sz="12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51430" y="4294303"/>
            <a:ext cx="7338060" cy="1737360"/>
          </a:xfrm>
        </p:spPr>
        <p:txBody>
          <a:bodyPr>
            <a:noAutofit/>
          </a:bodyPr>
          <a:lstStyle>
            <a:lvl1pPr marL="0" indent="0" algn="l">
              <a:buNone/>
              <a:defRPr sz="105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7"/>
            <a:ext cx="9144000" cy="2119313"/>
          </a:xfrm>
          <a:solidFill>
            <a:schemeClr val="bg1">
              <a:lumMod val="95000"/>
            </a:schemeClr>
          </a:solidFill>
        </p:spPr>
        <p:txBody>
          <a:bodyPr vert="horz" wrap="square" lIns="91440" tIns="45720" rIns="91440" bIns="45720" rtlCol="0" anchor="ctr" anchorCtr="1">
            <a:noAutofit/>
          </a:bodyPr>
          <a:lstStyle>
            <a:lvl1pPr marL="0" indent="0">
              <a:buNone/>
              <a:defRPr lang="en-GB" sz="1350"/>
            </a:lvl1pPr>
          </a:lstStyle>
          <a:p>
            <a:pPr marL="171450" lvl="0" indent="-17145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51430" y="3802065"/>
            <a:ext cx="2115571" cy="334508"/>
          </a:xfrm>
        </p:spPr>
        <p:txBody>
          <a:bodyPr>
            <a:noAutofit/>
          </a:bodyPr>
          <a:lstStyle>
            <a:lvl1pPr marL="0" indent="0" algn="ctr">
              <a:buNone/>
              <a:defRPr sz="12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3467270" y="3802065"/>
            <a:ext cx="2115571" cy="334508"/>
          </a:xfrm>
        </p:spPr>
        <p:txBody>
          <a:bodyPr>
            <a:noAutofit/>
          </a:bodyPr>
          <a:lstStyle>
            <a:lvl1pPr marL="0" indent="0" algn="ctr">
              <a:buNone/>
              <a:defRPr sz="12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6477000" y="3802065"/>
            <a:ext cx="2115571" cy="334508"/>
          </a:xfrm>
        </p:spPr>
        <p:txBody>
          <a:bodyPr>
            <a:noAutofit/>
          </a:bodyPr>
          <a:lstStyle>
            <a:lvl1pPr marL="0" indent="0" algn="ctr">
              <a:buNone/>
              <a:defRPr sz="12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51430" y="4294303"/>
            <a:ext cx="2115571" cy="1496898"/>
          </a:xfrm>
        </p:spPr>
        <p:txBody>
          <a:bodyPr>
            <a:noAutofit/>
          </a:bodyPr>
          <a:lstStyle>
            <a:lvl1pPr marL="0" indent="0" algn="l">
              <a:spcAft>
                <a:spcPts val="450"/>
              </a:spcAft>
              <a:buNone/>
              <a:defRPr sz="105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3467270" y="4294303"/>
            <a:ext cx="2115571" cy="1496898"/>
          </a:xfrm>
        </p:spPr>
        <p:txBody>
          <a:bodyPr>
            <a:noAutofit/>
          </a:bodyPr>
          <a:lstStyle>
            <a:lvl1pPr marL="0" indent="0" algn="l">
              <a:spcAft>
                <a:spcPts val="450"/>
              </a:spcAft>
              <a:buNone/>
              <a:defRPr sz="105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6477000" y="4294303"/>
            <a:ext cx="2115571" cy="1496898"/>
          </a:xfrm>
        </p:spPr>
        <p:txBody>
          <a:bodyPr>
            <a:noAutofit/>
          </a:bodyPr>
          <a:lstStyle>
            <a:lvl1pPr marL="0" indent="0" algn="l">
              <a:spcAft>
                <a:spcPts val="450"/>
              </a:spcAft>
              <a:buNone/>
              <a:defRPr sz="105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4724400" y="0"/>
            <a:ext cx="4419600" cy="6858000"/>
          </a:xfrm>
          <a:solidFill>
            <a:schemeClr val="bg1">
              <a:lumMod val="95000"/>
            </a:schemeClr>
          </a:solidFill>
        </p:spPr>
        <p:txBody>
          <a:bodyPr vert="horz" wrap="square" lIns="91440" tIns="45720" rIns="91440" bIns="45720" rtlCol="0" anchor="ctr" anchorCtr="1">
            <a:noAutofit/>
          </a:bodyPr>
          <a:lstStyle>
            <a:lvl1pPr marL="0" indent="0">
              <a:buNone/>
              <a:defRPr lang="en-GB" sz="1350"/>
            </a:lvl1pPr>
          </a:lstStyle>
          <a:p>
            <a:pPr marL="171450" lvl="0" indent="-17145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334736" y="618426"/>
            <a:ext cx="3878036" cy="840230"/>
          </a:xfrm>
        </p:spPr>
        <p:txBody>
          <a:bodyPr vert="horz" wrap="square" lIns="91440" tIns="45720" rIns="91440" bIns="45720" rtlCol="0" anchor="ctr">
            <a:spAutoFit/>
          </a:bodyPr>
          <a:lstStyle>
            <a:lvl1pPr>
              <a:defRPr lang="en-GB" sz="2700" spc="-45"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428625" y="2061165"/>
            <a:ext cx="3784147" cy="334508"/>
          </a:xfrm>
        </p:spPr>
        <p:txBody>
          <a:bodyPr>
            <a:noAutofit/>
          </a:bodyPr>
          <a:lstStyle>
            <a:lvl1pPr marL="0" indent="0" algn="l">
              <a:buNone/>
              <a:defRPr sz="12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428625" y="2708228"/>
            <a:ext cx="3784147" cy="3561943"/>
          </a:xfrm>
        </p:spPr>
        <p:txBody>
          <a:bodyPr>
            <a:noAutofit/>
          </a:bodyPr>
          <a:lstStyle>
            <a:lvl1pPr marL="0" indent="0" algn="l">
              <a:buNone/>
              <a:defRPr sz="105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8520012" y="6369050"/>
            <a:ext cx="251932"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8520012" y="6369051"/>
            <a:ext cx="251932" cy="365125"/>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bg1"/>
                </a:solidFill>
              </a:rPr>
              <a:pPr/>
              <a:t>‹#›</a:t>
            </a:fld>
            <a:endParaRPr lang="en-US" sz="750"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92991" y="124955"/>
            <a:ext cx="8965061"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153" y="5603182"/>
            <a:ext cx="6858000" cy="279307"/>
          </a:xfrm>
        </p:spPr>
        <p:txBody>
          <a:bodyPr vert="horz" lIns="91440" tIns="45720" rIns="91440" bIns="45720" rtlCol="0">
            <a:spAutoFit/>
          </a:bodyPr>
          <a:lstStyle>
            <a:lvl1pPr marL="0" indent="0">
              <a:buNone/>
              <a:defRPr lang="en-GB" sz="1350" dirty="0">
                <a:solidFill>
                  <a:schemeClr val="accent2">
                    <a:lumMod val="50000"/>
                  </a:schemeClr>
                </a:solidFill>
                <a:latin typeface="+mn-lt"/>
              </a:defRPr>
            </a:lvl1pPr>
          </a:lstStyle>
          <a:p>
            <a:pPr marL="171450" lvl="0" indent="-17145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3" y="5053801"/>
            <a:ext cx="7955280" cy="549381"/>
          </a:xfrm>
        </p:spPr>
        <p:txBody>
          <a:bodyPr vert="horz" lIns="91440" tIns="45720" rIns="91440" bIns="45720" rtlCol="0" anchor="b">
            <a:spAutoFit/>
          </a:bodyPr>
          <a:lstStyle>
            <a:lvl1pPr>
              <a:defRPr lang="en-GB" sz="33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572" y="4726452"/>
            <a:ext cx="54428"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85943" y="4581493"/>
            <a:ext cx="8972111"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514" y="1611383"/>
            <a:ext cx="7249886" cy="746846"/>
          </a:xfrm>
        </p:spPr>
        <p:txBody>
          <a:bodyPr anchor="t">
            <a:noAutofit/>
          </a:bodyPr>
          <a:lstStyle>
            <a:lvl1pPr>
              <a:defRPr sz="3600" spc="-113">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514" y="2464425"/>
            <a:ext cx="7249886" cy="166199"/>
          </a:xfrm>
        </p:spPr>
        <p:txBody>
          <a:bodyPr tIns="0" bIns="0">
            <a:spAutoFit/>
          </a:bodyPr>
          <a:lstStyle>
            <a:lvl1pPr marL="0" indent="0">
              <a:buNone/>
              <a:defRPr sz="12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326572" y="1532049"/>
            <a:ext cx="54428"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8520012" y="6369050"/>
            <a:ext cx="251932"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8520012" y="6369051"/>
            <a:ext cx="251932" cy="365125"/>
          </a:xfrm>
          <a:prstGeom prst="rect">
            <a:avLst/>
          </a:prstGeom>
          <a:solidFill>
            <a:schemeClr val="bg1">
              <a:lumMod val="85000"/>
            </a:schemeClr>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tx1"/>
                </a:solidFill>
              </a:rPr>
              <a:pPr/>
              <a:t>‹#›</a:t>
            </a:fld>
            <a:endParaRPr lang="en-US" sz="750"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6369050"/>
            <a:ext cx="251932"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6369051"/>
            <a:ext cx="251932" cy="365125"/>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bg1"/>
                </a:solidFill>
              </a:rPr>
              <a:pPr/>
              <a:t>‹#›</a:t>
            </a:fld>
            <a:endParaRPr lang="en-US" sz="750"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334736" y="1825625"/>
            <a:ext cx="3980090" cy="4351338"/>
          </a:xfrm>
        </p:spPr>
        <p:txBody>
          <a:bodyPr>
            <a:normAutofit/>
          </a:bodyPr>
          <a:lstStyle>
            <a:lvl1pPr>
              <a:defRPr sz="1500"/>
            </a:lvl1pPr>
            <a:lvl2pPr>
              <a:defRPr sz="1350"/>
            </a:lvl2pPr>
            <a:lvl3pPr>
              <a:defRPr sz="1200"/>
            </a:lvl3pPr>
            <a:lvl4pPr>
              <a:defRPr sz="1050"/>
            </a:lvl4pPr>
            <a:lvl5pPr>
              <a:defRPr sz="105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4829175" y="1825625"/>
            <a:ext cx="3886200" cy="4351338"/>
          </a:xfrm>
        </p:spPr>
        <p:txBody>
          <a:bodyPr>
            <a:normAutofit/>
          </a:bodyPr>
          <a:lstStyle>
            <a:lvl1pPr>
              <a:defRPr sz="1500"/>
            </a:lvl1pPr>
            <a:lvl2pPr>
              <a:defRPr sz="1350"/>
            </a:lvl2pPr>
            <a:lvl3pPr>
              <a:defRPr sz="1200"/>
            </a:lvl3pPr>
            <a:lvl4pPr>
              <a:defRPr sz="1050"/>
            </a:lvl4pPr>
            <a:lvl5pPr>
              <a:defRPr sz="105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6369050"/>
            <a:ext cx="251932"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6369051"/>
            <a:ext cx="251932" cy="365125"/>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bg1"/>
                </a:solidFill>
              </a:rPr>
              <a:pPr/>
              <a:t>‹#›</a:t>
            </a:fld>
            <a:endParaRPr lang="en-US" sz="750"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629841" y="858693"/>
            <a:ext cx="2949178" cy="840230"/>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3887391" y="500216"/>
            <a:ext cx="4629150" cy="5368773"/>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6369050"/>
            <a:ext cx="251932"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6369051"/>
            <a:ext cx="251932" cy="365125"/>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bg1"/>
                </a:solidFill>
              </a:rPr>
              <a:pPr/>
              <a:t>‹#›</a:t>
            </a:fld>
            <a:endParaRPr lang="en-US" sz="750"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629841" y="858693"/>
            <a:ext cx="2949178" cy="840230"/>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3887391" y="500216"/>
            <a:ext cx="4629150" cy="536877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90488" y="136526"/>
            <a:ext cx="8963025" cy="6584951"/>
          </a:xfrm>
          <a:solidFill>
            <a:schemeClr val="bg1">
              <a:lumMod val="95000"/>
            </a:schemeClr>
          </a:solidFill>
        </p:spPr>
        <p:txBody>
          <a:bodyPr vert="horz" wrap="square" lIns="91440" tIns="45720" rIns="91440" bIns="45720" rtlCol="0" anchor="ctr" anchorCtr="1">
            <a:noAutofit/>
          </a:bodyPr>
          <a:lstStyle>
            <a:lvl1pPr marL="0" indent="0">
              <a:buNone/>
              <a:defRPr lang="en-GB" sz="1350"/>
            </a:lvl1pPr>
          </a:lstStyle>
          <a:p>
            <a:pPr marL="171450" lvl="0" indent="-17145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190625" y="4104799"/>
            <a:ext cx="7524750" cy="1072088"/>
          </a:xfrm>
          <a:solidFill>
            <a:schemeClr val="tx1">
              <a:alpha val="68000"/>
            </a:schemeClr>
          </a:solidFill>
        </p:spPr>
        <p:txBody>
          <a:bodyPr lIns="274320" tIns="274320" rIns="274320" bIns="274320" anchor="ctr">
            <a:spAutoFit/>
          </a:bodyPr>
          <a:lstStyle>
            <a:lvl1pPr marL="0" indent="0">
              <a:lnSpc>
                <a:spcPct val="100000"/>
              </a:lnSpc>
              <a:buNone/>
              <a:defRPr sz="135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252412" y="3269342"/>
            <a:ext cx="866525" cy="2001317"/>
          </a:xfrm>
          <a:noFill/>
        </p:spPr>
        <p:txBody>
          <a:bodyPr wrap="square" lIns="182880" tIns="182880" rIns="182880" bIns="91440">
            <a:spAutoFit/>
          </a:bodyPr>
          <a:lstStyle>
            <a:lvl1pPr marL="0" indent="0">
              <a:buNone/>
              <a:defRPr sz="1245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1" y="0"/>
            <a:ext cx="9144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8520012" y="6369050"/>
            <a:ext cx="251932"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8520012" y="6369051"/>
            <a:ext cx="251932" cy="365125"/>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bg1"/>
                </a:solidFill>
              </a:rPr>
              <a:pPr/>
              <a:t>‹#›</a:t>
            </a:fld>
            <a:endParaRPr lang="en-US" sz="750"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1" y="0"/>
            <a:ext cx="9143999" cy="3962400"/>
          </a:xfrm>
          <a:solidFill>
            <a:schemeClr val="bg1">
              <a:lumMod val="95000"/>
            </a:schemeClr>
          </a:solidFill>
        </p:spPr>
        <p:txBody>
          <a:bodyPr vert="horz" wrap="square" lIns="91440" tIns="45720" rIns="91440" bIns="45720" rtlCol="0" anchor="ctr" anchorCtr="1">
            <a:noAutofit/>
          </a:bodyPr>
          <a:lstStyle>
            <a:lvl1pPr marL="0" indent="0">
              <a:buNone/>
              <a:defRPr lang="en-GB" sz="1350" dirty="0"/>
            </a:lvl1pPr>
          </a:lstStyle>
          <a:p>
            <a:pPr marL="171450" lvl="0" indent="-17145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153" y="5603182"/>
            <a:ext cx="6858000" cy="279307"/>
          </a:xfrm>
        </p:spPr>
        <p:txBody>
          <a:bodyPr vert="horz" lIns="91440" tIns="45720" rIns="91440" bIns="45720" rtlCol="0">
            <a:spAutoFit/>
          </a:bodyPr>
          <a:lstStyle>
            <a:lvl1pPr marL="0" indent="0">
              <a:buNone/>
              <a:defRPr lang="en-GB" sz="1350" dirty="0">
                <a:solidFill>
                  <a:schemeClr val="accent3"/>
                </a:solidFill>
                <a:latin typeface="+mn-lt"/>
              </a:defRPr>
            </a:lvl1pPr>
          </a:lstStyle>
          <a:p>
            <a:pPr marL="171450" lvl="0" indent="-17145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3" y="5053801"/>
            <a:ext cx="7955280" cy="549381"/>
          </a:xfrm>
        </p:spPr>
        <p:txBody>
          <a:bodyPr vert="horz" lIns="91440" tIns="45720" rIns="91440" bIns="45720" rtlCol="0" anchor="b">
            <a:spAutoFit/>
          </a:bodyPr>
          <a:lstStyle>
            <a:lvl1pPr>
              <a:defRPr lang="en-GB" sz="33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572" y="4726452"/>
            <a:ext cx="54428"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8256672" y="6220326"/>
            <a:ext cx="649705"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9144000" cy="6858000"/>
          </a:xfrm>
          <a:solidFill>
            <a:schemeClr val="bg1">
              <a:lumMod val="95000"/>
            </a:schemeClr>
          </a:solidFill>
        </p:spPr>
        <p:txBody>
          <a:bodyPr vert="horz" wrap="square" lIns="91440" tIns="45720" rIns="91440" bIns="45720" rtlCol="0" anchor="ctr" anchorCtr="1">
            <a:noAutofit/>
          </a:bodyPr>
          <a:lstStyle>
            <a:lvl1pPr marL="0" indent="0">
              <a:buNone/>
              <a:defRPr lang="en-GB" sz="1350"/>
            </a:lvl1pPr>
          </a:lstStyle>
          <a:p>
            <a:pPr marL="171450" lvl="0" indent="-17145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4" y="5053801"/>
            <a:ext cx="3680732" cy="549381"/>
          </a:xfrm>
        </p:spPr>
        <p:txBody>
          <a:bodyPr vert="horz" wrap="square" lIns="91440" tIns="45720" rIns="91440" bIns="45720" rtlCol="0" anchor="b">
            <a:spAutoFit/>
          </a:bodyPr>
          <a:lstStyle>
            <a:lvl1pPr>
              <a:defRPr lang="en-GB" sz="3300" b="1" spc="-113"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9144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92994" y="4587877"/>
            <a:ext cx="8958011"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350" dirty="0"/>
            </a:lvl1pPr>
          </a:lstStyle>
          <a:p>
            <a:pPr marL="171450" lvl="0" indent="-17145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514" y="1611383"/>
            <a:ext cx="7249886" cy="746846"/>
          </a:xfrm>
        </p:spPr>
        <p:txBody>
          <a:bodyPr anchor="t">
            <a:noAutofit/>
          </a:bodyPr>
          <a:lstStyle>
            <a:lvl1pPr>
              <a:defRPr sz="3600" spc="-113">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514" y="2464425"/>
            <a:ext cx="7249886" cy="166199"/>
          </a:xfrm>
        </p:spPr>
        <p:txBody>
          <a:bodyPr tIns="0" bIns="0">
            <a:spAutoFit/>
          </a:bodyPr>
          <a:lstStyle>
            <a:lvl1pPr marL="0" indent="0">
              <a:buNone/>
              <a:defRPr sz="12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326572" y="1532049"/>
            <a:ext cx="54428"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8520012" y="6369050"/>
            <a:ext cx="251932"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8520012" y="6369051"/>
            <a:ext cx="251932" cy="365125"/>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bg1"/>
                </a:solidFill>
              </a:rPr>
              <a:pPr/>
              <a:t>‹#›</a:t>
            </a:fld>
            <a:endParaRPr lang="en-US" sz="750" b="1" noProof="0"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1" y="0"/>
            <a:ext cx="9143999" cy="6858000"/>
          </a:xfrm>
          <a:solidFill>
            <a:schemeClr val="bg1">
              <a:lumMod val="95000"/>
            </a:schemeClr>
          </a:solidFill>
        </p:spPr>
        <p:txBody>
          <a:bodyPr vert="horz" wrap="square" lIns="91440" tIns="45720" rIns="91440" bIns="45720" rtlCol="0" anchor="ctr" anchorCtr="1">
            <a:noAutofit/>
          </a:bodyPr>
          <a:lstStyle>
            <a:lvl1pPr marL="0" indent="0">
              <a:buNone/>
              <a:defRPr lang="en-GB" sz="1350" dirty="0">
                <a:solidFill>
                  <a:schemeClr val="tx1"/>
                </a:solidFill>
              </a:defRPr>
            </a:lvl1pPr>
          </a:lstStyle>
          <a:p>
            <a:pPr marL="171450" lvl="0" indent="-17145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514" y="3860800"/>
            <a:ext cx="7249886" cy="1686720"/>
          </a:xfrm>
        </p:spPr>
        <p:txBody>
          <a:bodyPr anchor="b">
            <a:noAutofit/>
          </a:bodyPr>
          <a:lstStyle>
            <a:lvl1pPr>
              <a:defRPr sz="3600" spc="-113">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514" y="5610171"/>
            <a:ext cx="7249886" cy="166199"/>
          </a:xfrm>
        </p:spPr>
        <p:txBody>
          <a:bodyPr tIns="0" bIns="0">
            <a:spAutoFit/>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8520012" y="6369050"/>
            <a:ext cx="251932"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8520012" y="6369051"/>
            <a:ext cx="251932" cy="365125"/>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bg1"/>
                </a:solidFill>
              </a:rPr>
              <a:pPr/>
              <a:t>‹#›</a:t>
            </a:fld>
            <a:endParaRPr lang="en-US" sz="750"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6369050"/>
            <a:ext cx="251932"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6369051"/>
            <a:ext cx="251932" cy="365125"/>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bg1"/>
                </a:solidFill>
              </a:rPr>
              <a:pPr/>
              <a:t>‹#›</a:t>
            </a:fld>
            <a:endParaRPr lang="en-US" sz="750"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334737" y="1463040"/>
            <a:ext cx="6023201" cy="4770098"/>
          </a:xfrm>
        </p:spPr>
        <p:txBody>
          <a:bodyPr>
            <a:noAutofit/>
          </a:bodyPr>
          <a:lstStyle>
            <a:lvl1pPr>
              <a:lnSpc>
                <a:spcPct val="100000"/>
              </a:lnSpc>
              <a:spcBef>
                <a:spcPts val="450"/>
              </a:spcBef>
              <a:spcAft>
                <a:spcPts val="900"/>
              </a:spcAft>
              <a:defRPr sz="1350">
                <a:solidFill>
                  <a:schemeClr val="tx1">
                    <a:lumMod val="75000"/>
                    <a:lumOff val="25000"/>
                  </a:schemeClr>
                </a:solidFill>
              </a:defRPr>
            </a:lvl1pPr>
            <a:lvl2pPr>
              <a:lnSpc>
                <a:spcPct val="100000"/>
              </a:lnSpc>
              <a:spcBef>
                <a:spcPts val="450"/>
              </a:spcBef>
              <a:spcAft>
                <a:spcPts val="900"/>
              </a:spcAft>
              <a:defRPr sz="1200">
                <a:solidFill>
                  <a:schemeClr val="tx1">
                    <a:lumMod val="75000"/>
                    <a:lumOff val="25000"/>
                  </a:schemeClr>
                </a:solidFill>
              </a:defRPr>
            </a:lvl2pPr>
            <a:lvl3pPr>
              <a:lnSpc>
                <a:spcPct val="100000"/>
              </a:lnSpc>
              <a:spcBef>
                <a:spcPts val="450"/>
              </a:spcBef>
              <a:spcAft>
                <a:spcPts val="900"/>
              </a:spcAft>
              <a:defRPr sz="1050">
                <a:solidFill>
                  <a:schemeClr val="tx1">
                    <a:lumMod val="75000"/>
                    <a:lumOff val="25000"/>
                  </a:schemeClr>
                </a:solidFill>
              </a:defRPr>
            </a:lvl3pPr>
            <a:lvl4pPr>
              <a:defRPr sz="1050"/>
            </a:lvl4pPr>
            <a:lvl5pPr>
              <a:defRPr sz="105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334735" y="562541"/>
            <a:ext cx="8380640" cy="466281"/>
          </a:xfrm>
        </p:spPr>
        <p:txBody>
          <a:bodyPr vert="horz" wrap="square" lIns="91440" tIns="45720" rIns="91440" bIns="45720" rtlCol="0" anchor="ctr">
            <a:spAutoFit/>
          </a:bodyPr>
          <a:lstStyle>
            <a:lvl1pPr>
              <a:defRPr lang="en-GB" sz="2700" spc="-45"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334737" y="1463040"/>
            <a:ext cx="6023201" cy="4770098"/>
          </a:xfrm>
        </p:spPr>
        <p:txBody>
          <a:bodyPr>
            <a:noAutofit/>
          </a:bodyPr>
          <a:lstStyle>
            <a:lvl1pPr>
              <a:lnSpc>
                <a:spcPct val="100000"/>
              </a:lnSpc>
              <a:spcBef>
                <a:spcPts val="450"/>
              </a:spcBef>
              <a:spcAft>
                <a:spcPts val="900"/>
              </a:spcAft>
              <a:defRPr sz="1350">
                <a:solidFill>
                  <a:schemeClr val="tx1">
                    <a:lumMod val="75000"/>
                    <a:lumOff val="25000"/>
                  </a:schemeClr>
                </a:solidFill>
              </a:defRPr>
            </a:lvl1pPr>
            <a:lvl2pPr>
              <a:lnSpc>
                <a:spcPct val="100000"/>
              </a:lnSpc>
              <a:spcBef>
                <a:spcPts val="450"/>
              </a:spcBef>
              <a:spcAft>
                <a:spcPts val="900"/>
              </a:spcAft>
              <a:defRPr sz="1200">
                <a:solidFill>
                  <a:schemeClr val="tx1">
                    <a:lumMod val="75000"/>
                    <a:lumOff val="25000"/>
                  </a:schemeClr>
                </a:solidFill>
              </a:defRPr>
            </a:lvl2pPr>
            <a:lvl3pPr>
              <a:lnSpc>
                <a:spcPct val="100000"/>
              </a:lnSpc>
              <a:spcBef>
                <a:spcPts val="450"/>
              </a:spcBef>
              <a:spcAft>
                <a:spcPts val="900"/>
              </a:spcAft>
              <a:defRPr sz="1050">
                <a:solidFill>
                  <a:schemeClr val="tx1">
                    <a:lumMod val="75000"/>
                    <a:lumOff val="25000"/>
                  </a:schemeClr>
                </a:solidFill>
              </a:defRPr>
            </a:lvl3pPr>
            <a:lvl4pPr>
              <a:defRPr sz="1050"/>
            </a:lvl4pPr>
            <a:lvl5pPr>
              <a:defRPr sz="105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6369050"/>
            <a:ext cx="251932"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6369051"/>
            <a:ext cx="251932" cy="365125"/>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bg1"/>
                </a:solidFill>
              </a:rPr>
              <a:pPr/>
              <a:t>‹#›</a:t>
            </a:fld>
            <a:endParaRPr lang="en-US" sz="750"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4829175" y="1463347"/>
            <a:ext cx="3886200" cy="487003"/>
          </a:xfrm>
        </p:spPr>
        <p:txBody>
          <a:bodyPr anchor="b">
            <a:normAutofit/>
          </a:bodyPr>
          <a:lstStyle>
            <a:lvl1pPr marL="0" indent="0">
              <a:buNone/>
              <a:defRPr sz="12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4829174" y="2149311"/>
            <a:ext cx="3886201" cy="4040352"/>
          </a:xfrm>
        </p:spPr>
        <p:txBody>
          <a:bodyPr>
            <a:normAutofit/>
          </a:bodyPr>
          <a:lstStyle>
            <a:lvl1pPr>
              <a:defRPr sz="1050"/>
            </a:lvl1pPr>
            <a:lvl2pPr>
              <a:defRPr sz="1050"/>
            </a:lvl2pPr>
            <a:lvl3pPr>
              <a:defRPr sz="1050"/>
            </a:lvl3pPr>
            <a:lvl4pPr>
              <a:defRPr sz="1050"/>
            </a:lvl4pPr>
            <a:lvl5pPr>
              <a:defRPr sz="105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334736" y="1463347"/>
            <a:ext cx="3980090" cy="487003"/>
          </a:xfrm>
        </p:spPr>
        <p:txBody>
          <a:bodyPr anchor="b">
            <a:normAutofit/>
          </a:bodyPr>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334736" y="2149311"/>
            <a:ext cx="3980092" cy="4040352"/>
          </a:xfrm>
        </p:spPr>
        <p:txBody>
          <a:bodyPr>
            <a:normAutofit/>
          </a:bodyPr>
          <a:lstStyle>
            <a:lvl1pPr>
              <a:defRPr sz="1050"/>
            </a:lvl1pPr>
            <a:lvl2pPr>
              <a:defRPr sz="1050"/>
            </a:lvl2pPr>
            <a:lvl3pPr>
              <a:defRPr sz="1050"/>
            </a:lvl3pPr>
            <a:lvl4pPr>
              <a:defRPr sz="1050"/>
            </a:lvl4pPr>
            <a:lvl5pPr>
              <a:defRPr sz="105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428625" y="1509626"/>
            <a:ext cx="3675290" cy="334508"/>
          </a:xfrm>
        </p:spPr>
        <p:txBody>
          <a:bodyPr>
            <a:noAutofit/>
          </a:bodyPr>
          <a:lstStyle>
            <a:lvl1pPr marL="0" indent="0" algn="l">
              <a:buNone/>
              <a:defRPr sz="12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5040085" y="1509626"/>
            <a:ext cx="3675290" cy="334508"/>
          </a:xfrm>
        </p:spPr>
        <p:txBody>
          <a:bodyPr>
            <a:noAutofit/>
          </a:bodyPr>
          <a:lstStyle>
            <a:lvl1pPr marL="0" indent="0" algn="l">
              <a:buNone/>
              <a:defRPr sz="12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428625" y="2156689"/>
            <a:ext cx="3675290" cy="3561943"/>
          </a:xfrm>
        </p:spPr>
        <p:txBody>
          <a:bodyPr>
            <a:noAutofit/>
          </a:bodyPr>
          <a:lstStyle>
            <a:lvl1pPr marL="0" indent="0" algn="l">
              <a:buNone/>
              <a:defRPr sz="105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5040085" y="2156689"/>
            <a:ext cx="3675290" cy="3561943"/>
          </a:xfrm>
        </p:spPr>
        <p:txBody>
          <a:bodyPr>
            <a:noAutofit/>
          </a:bodyPr>
          <a:lstStyle>
            <a:lvl1pPr marL="0" indent="0" algn="l">
              <a:buNone/>
              <a:defRPr sz="105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334735" y="562541"/>
            <a:ext cx="8380640" cy="46628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334735" y="562541"/>
            <a:ext cx="8380640" cy="46628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334735" y="1253331"/>
            <a:ext cx="8380640" cy="47700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334736" y="6356351"/>
            <a:ext cx="3086100" cy="365125"/>
          </a:xfrm>
          <a:prstGeom prst="rect">
            <a:avLst/>
          </a:prstGeom>
        </p:spPr>
        <p:txBody>
          <a:bodyPr vert="horz" lIns="91440" tIns="45720" rIns="91440" bIns="45720" rtlCol="0" anchor="ctr"/>
          <a:lstStyle>
            <a:lvl1pPr algn="l">
              <a:defRPr sz="9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8520012" y="6369050"/>
            <a:ext cx="251932"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8520012" y="6369051"/>
            <a:ext cx="251932" cy="365125"/>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750" b="1" noProof="0" smtClean="0">
                <a:solidFill>
                  <a:schemeClr val="bg1"/>
                </a:solidFill>
              </a:rPr>
              <a:pPr/>
              <a:t>‹#›</a:t>
            </a:fld>
            <a:endParaRPr lang="en-US" sz="750"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685800" rtl="0" eaLnBrk="1" latinLnBrk="0" hangingPunct="1">
        <a:lnSpc>
          <a:spcPct val="90000"/>
        </a:lnSpc>
        <a:spcBef>
          <a:spcPct val="0"/>
        </a:spcBef>
        <a:buNone/>
        <a:defRPr lang="en-GB" sz="2700" b="1" kern="1200" spc="-45" baseline="0" dirty="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70" userDrawn="1">
          <p15:clr>
            <a:srgbClr val="F26B43"/>
          </p15:clr>
        </p15:guide>
        <p15:guide id="4" pos="549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07CE43BB-0002-4C0F-B030-DFE83B145798}"/>
              </a:ext>
            </a:extLst>
          </p:cNvPr>
          <p:cNvPicPr/>
          <p:nvPr/>
        </p:nvPicPr>
        <p:blipFill>
          <a:blip r:embed="rId2" cstate="print">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95337" y="605790"/>
            <a:ext cx="7553325" cy="5646420"/>
          </a:xfrm>
          <a:prstGeom prst="rect">
            <a:avLst/>
          </a:prstGeom>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521153" y="4053207"/>
            <a:ext cx="7955280" cy="1006429"/>
          </a:xfrm>
        </p:spPr>
        <p:txBody>
          <a:bodyPr/>
          <a:lstStyle/>
          <a:p>
            <a:r>
              <a:rPr lang="en-US" dirty="0"/>
              <a:t>The Reserve in</a:t>
            </a:r>
            <a:br>
              <a:rPr lang="en-US" dirty="0"/>
            </a:br>
            <a:r>
              <a:rPr lang="en-US" dirty="0"/>
              <a:t>The Pines</a:t>
            </a: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521153" y="5603182"/>
            <a:ext cx="6858000" cy="424732"/>
          </a:xfrm>
        </p:spPr>
        <p:txBody>
          <a:bodyPr/>
          <a:lstStyle/>
          <a:p>
            <a:r>
              <a:rPr lang="en-US" sz="2400" dirty="0"/>
              <a:t>Street Connectivity Summary</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Development Code</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4" y="1245931"/>
            <a:ext cx="8112579" cy="5394960"/>
          </a:xfrm>
          <a:solidFill>
            <a:schemeClr val="bg1">
              <a:lumMod val="85000"/>
            </a:schemeClr>
          </a:solidFill>
        </p:spPr>
        <p:txBody>
          <a:bodyPr/>
          <a:lstStyle/>
          <a:p>
            <a:pPr marL="0" indent="0">
              <a:buNone/>
            </a:pPr>
            <a:r>
              <a:rPr lang="en-US" sz="2800" dirty="0"/>
              <a:t>15.90.070: Street Location and Pattern</a:t>
            </a:r>
          </a:p>
          <a:p>
            <a:pPr marL="0" lvl="0" indent="0">
              <a:buNone/>
            </a:pPr>
            <a:r>
              <a:rPr lang="en-US" sz="1800" i="1" dirty="0"/>
              <a:t>The arrangement of streets shall:</a:t>
            </a:r>
            <a:endParaRPr lang="en-US" sz="1800" dirty="0"/>
          </a:p>
          <a:p>
            <a:pPr lvl="1"/>
            <a:r>
              <a:rPr lang="en-US" sz="1800" i="1" dirty="0"/>
              <a:t>Provide for the continuation or appropriate projection of existing </a:t>
            </a:r>
            <a:r>
              <a:rPr lang="en-US" sz="1800" i="1" u="sng" dirty="0"/>
              <a:t>principal streets</a:t>
            </a:r>
            <a:r>
              <a:rPr lang="en-US" sz="1800" i="1" dirty="0"/>
              <a:t> in surrounding areas, or </a:t>
            </a:r>
            <a:endParaRPr lang="en-US" sz="1800" dirty="0"/>
          </a:p>
          <a:p>
            <a:pPr lvl="1"/>
            <a:r>
              <a:rPr lang="en-US" sz="1800" i="1" dirty="0"/>
              <a:t>Conform to a plan for the general area of the development approved by the City to meet a particular situation where topographical or other conditions make continuance to existing streets impractical; and </a:t>
            </a:r>
            <a:endParaRPr lang="en-US" sz="1800" dirty="0"/>
          </a:p>
          <a:p>
            <a:pPr marL="514350"/>
            <a:r>
              <a:rPr lang="en-US" sz="1800" i="1" dirty="0"/>
              <a:t>Conform to the adopted La Pine Transportation System Plan as may be amended.</a:t>
            </a:r>
            <a:endParaRPr lang="en-US" sz="1800" dirty="0"/>
          </a:p>
        </p:txBody>
      </p:sp>
    </p:spTree>
    <p:extLst>
      <p:ext uri="{BB962C8B-B14F-4D97-AF65-F5344CB8AC3E}">
        <p14:creationId xmlns:p14="http://schemas.microsoft.com/office/powerpoint/2010/main" val="212165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Development Code</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4" y="1245931"/>
            <a:ext cx="8112579" cy="5394960"/>
          </a:xfrm>
          <a:solidFill>
            <a:schemeClr val="bg1">
              <a:lumMod val="85000"/>
            </a:schemeClr>
          </a:solidFill>
        </p:spPr>
        <p:txBody>
          <a:bodyPr/>
          <a:lstStyle/>
          <a:p>
            <a:pPr marL="0" indent="0">
              <a:buNone/>
            </a:pPr>
            <a:r>
              <a:rPr lang="en-US" sz="2800" dirty="0"/>
              <a:t>Principal Streets</a:t>
            </a:r>
            <a:endParaRPr lang="en-US" sz="1800" dirty="0"/>
          </a:p>
        </p:txBody>
      </p:sp>
      <p:pic>
        <p:nvPicPr>
          <p:cNvPr id="3" name="Picture 2">
            <a:extLst>
              <a:ext uri="{FF2B5EF4-FFF2-40B4-BE49-F238E27FC236}">
                <a16:creationId xmlns:a16="http://schemas.microsoft.com/office/drawing/2014/main" id="{D2C696A5-473F-4656-B47E-AC0E65D05B9C}"/>
              </a:ext>
            </a:extLst>
          </p:cNvPr>
          <p:cNvPicPr>
            <a:picLocks noChangeAspect="1"/>
          </p:cNvPicPr>
          <p:nvPr/>
        </p:nvPicPr>
        <p:blipFill>
          <a:blip r:embed="rId2"/>
          <a:stretch>
            <a:fillRect/>
          </a:stretch>
        </p:blipFill>
        <p:spPr>
          <a:xfrm>
            <a:off x="472168" y="1752524"/>
            <a:ext cx="5223238" cy="4898749"/>
          </a:xfrm>
          <a:prstGeom prst="rect">
            <a:avLst/>
          </a:prstGeom>
        </p:spPr>
      </p:pic>
    </p:spTree>
    <p:extLst>
      <p:ext uri="{BB962C8B-B14F-4D97-AF65-F5344CB8AC3E}">
        <p14:creationId xmlns:p14="http://schemas.microsoft.com/office/powerpoint/2010/main" val="274060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Development Code</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5" y="1179310"/>
            <a:ext cx="8112579" cy="5394960"/>
          </a:xfrm>
          <a:solidFill>
            <a:schemeClr val="bg1">
              <a:lumMod val="85000"/>
            </a:schemeClr>
          </a:solidFill>
        </p:spPr>
        <p:txBody>
          <a:bodyPr/>
          <a:lstStyle/>
          <a:p>
            <a:pPr marL="0" indent="0">
              <a:buNone/>
            </a:pPr>
            <a:r>
              <a:rPr lang="en-US" sz="2800" dirty="0"/>
              <a:t>15.90.070: Future Street Extensions</a:t>
            </a:r>
          </a:p>
          <a:p>
            <a:pPr marL="0" lvl="0" indent="0">
              <a:buNone/>
            </a:pPr>
            <a:r>
              <a:rPr lang="en-US" sz="1800" i="1" dirty="0"/>
              <a:t>Where necessary to give access to or permit future subdivision or development of adjoining land, streets shall be extended to the boundary of the proposed development or subdivision. Where a subdivision is proposed adjacent to other developable land, a future street plan shall be filed by the applicant...Wherever appropriate, street stubs shall be provided to allow access to future abutting subdivisions and to logically extend the street system into the surrounding area.</a:t>
            </a:r>
            <a:endParaRPr lang="en-US" sz="1800" dirty="0"/>
          </a:p>
        </p:txBody>
      </p:sp>
      <p:pic>
        <p:nvPicPr>
          <p:cNvPr id="6" name="Picture 5" descr="A close up of a map&#10;&#10;Description automatically generated">
            <a:extLst>
              <a:ext uri="{FF2B5EF4-FFF2-40B4-BE49-F238E27FC236}">
                <a16:creationId xmlns:a16="http://schemas.microsoft.com/office/drawing/2014/main" id="{2360F79C-A52C-4BC3-B995-B0BA66B2A0FB}"/>
              </a:ext>
            </a:extLst>
          </p:cNvPr>
          <p:cNvPicPr>
            <a:picLocks noChangeAspect="1"/>
          </p:cNvPicPr>
          <p:nvPr/>
        </p:nvPicPr>
        <p:blipFill rotWithShape="1">
          <a:blip r:embed="rId2"/>
          <a:srcRect l="33540" t="12095" r="295" b="55841"/>
          <a:stretch/>
        </p:blipFill>
        <p:spPr>
          <a:xfrm>
            <a:off x="1750422" y="3823063"/>
            <a:ext cx="4920186" cy="2855977"/>
          </a:xfrm>
          <a:prstGeom prst="rect">
            <a:avLst/>
          </a:prstGeom>
        </p:spPr>
      </p:pic>
    </p:spTree>
    <p:extLst>
      <p:ext uri="{BB962C8B-B14F-4D97-AF65-F5344CB8AC3E}">
        <p14:creationId xmlns:p14="http://schemas.microsoft.com/office/powerpoint/2010/main" val="245743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Standards &amp; Specifications</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4" y="1245931"/>
            <a:ext cx="8112579" cy="5394960"/>
          </a:xfrm>
          <a:solidFill>
            <a:schemeClr val="bg1">
              <a:lumMod val="85000"/>
            </a:schemeClr>
          </a:solidFill>
        </p:spPr>
        <p:txBody>
          <a:bodyPr/>
          <a:lstStyle/>
          <a:p>
            <a:pPr marL="0" indent="0">
              <a:buNone/>
            </a:pPr>
            <a:r>
              <a:rPr lang="en-US" sz="1800" b="1" i="1" dirty="0"/>
              <a:t>Public Facilities Requirement: </a:t>
            </a:r>
            <a:r>
              <a:rPr lang="en-US" sz="1800" i="1" dirty="0"/>
              <a:t>To provide for orderly and efficient urban development and extension of public facilities, public streets, alleys and public utilities shall be extended along public right-of-way or City easements for the full length of all portions of property frontage being developed or as otherwise determined through the land use approval process. Public facilities shall be extended from the point of connection “to and through” to the far boundary of subject property. All public facility extensions and/or improvements shall conform to the City of La Pine Public Works Standards and Specifications, and all applicable Master Plans, Public Facility Plans, and System Plans…This “to and through” public facility requirement shall be fulfilled except where it is not practical to extend a street or utility because of topography or by boundary and/or land use restrictions prohibiting development (e.g. UGB, public lands, etc.) as determined by the City.</a:t>
            </a:r>
            <a:endParaRPr lang="en-US" sz="1800" dirty="0"/>
          </a:p>
        </p:txBody>
      </p:sp>
    </p:spTree>
    <p:extLst>
      <p:ext uri="{BB962C8B-B14F-4D97-AF65-F5344CB8AC3E}">
        <p14:creationId xmlns:p14="http://schemas.microsoft.com/office/powerpoint/2010/main" val="305060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3C858BD5-7F03-4A3E-88E6-306D3F547C3A}"/>
              </a:ext>
            </a:extLst>
          </p:cNvPr>
          <p:cNvPicPr>
            <a:picLocks noChangeAspect="1"/>
          </p:cNvPicPr>
          <p:nvPr/>
        </p:nvPicPr>
        <p:blipFill rotWithShape="1">
          <a:blip r:embed="rId2"/>
          <a:srcRect l="8381" t="55505" r="25454" b="12431"/>
          <a:stretch/>
        </p:blipFill>
        <p:spPr>
          <a:xfrm>
            <a:off x="222495" y="296092"/>
            <a:ext cx="8699009" cy="5049437"/>
          </a:xfrm>
          <a:prstGeom prst="rect">
            <a:avLst/>
          </a:prstGeom>
        </p:spPr>
      </p:pic>
    </p:spTree>
    <p:extLst>
      <p:ext uri="{BB962C8B-B14F-4D97-AF65-F5344CB8AC3E}">
        <p14:creationId xmlns:p14="http://schemas.microsoft.com/office/powerpoint/2010/main" val="67121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ODOT Comments</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4" y="1245931"/>
            <a:ext cx="8112579" cy="5394960"/>
          </a:xfrm>
          <a:solidFill>
            <a:schemeClr val="bg1">
              <a:lumMod val="85000"/>
            </a:schemeClr>
          </a:solidFill>
        </p:spPr>
        <p:txBody>
          <a:bodyPr/>
          <a:lstStyle/>
          <a:p>
            <a:pPr marL="0" indent="0">
              <a:buNone/>
            </a:pPr>
            <a:r>
              <a:rPr lang="en-US" sz="1800" b="1" dirty="0"/>
              <a:t>US 97/Burgess Road:</a:t>
            </a:r>
          </a:p>
          <a:p>
            <a:pPr marL="461963"/>
            <a:r>
              <a:rPr lang="en-US" sz="1800" dirty="0"/>
              <a:t>High delays for left-turns today (Level of Service “F”)</a:t>
            </a:r>
          </a:p>
          <a:p>
            <a:pPr marL="461963"/>
            <a:r>
              <a:rPr lang="en-US" sz="1800" dirty="0"/>
              <a:t>Continued high delays in the future</a:t>
            </a:r>
          </a:p>
          <a:p>
            <a:pPr marL="461963"/>
            <a:r>
              <a:rPr lang="en-US" sz="1800" dirty="0"/>
              <a:t>Continued high delays with The Reserve in the Pines</a:t>
            </a:r>
          </a:p>
          <a:p>
            <a:pPr marL="0" indent="0">
              <a:buNone/>
            </a:pPr>
            <a:r>
              <a:rPr lang="en-US" sz="1800" dirty="0"/>
              <a:t>Following footing settlement issues with the overcrossing there is on-going work efforts within the Refinement Plan to identify long-term solutions.</a:t>
            </a:r>
          </a:p>
          <a:p>
            <a:pPr marL="0" indent="0">
              <a:buNone/>
            </a:pPr>
            <a:r>
              <a:rPr lang="en-US" sz="1800" dirty="0"/>
              <a:t>Team is working with ODOT and expects to have a formal response prior to the City Council meeting.</a:t>
            </a:r>
          </a:p>
        </p:txBody>
      </p:sp>
    </p:spTree>
    <p:extLst>
      <p:ext uri="{BB962C8B-B14F-4D97-AF65-F5344CB8AC3E}">
        <p14:creationId xmlns:p14="http://schemas.microsoft.com/office/powerpoint/2010/main" val="225462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69C1364-CABE-4BB5-97C4-B9399810F577}"/>
              </a:ext>
            </a:extLst>
          </p:cNvPr>
          <p:cNvSpPr/>
          <p:nvPr/>
        </p:nvSpPr>
        <p:spPr>
          <a:xfrm>
            <a:off x="190122" y="1738265"/>
            <a:ext cx="7197505" cy="4001632"/>
          </a:xfrm>
          <a:custGeom>
            <a:avLst/>
            <a:gdLst>
              <a:gd name="connsiteX0" fmla="*/ 0 w 7152238"/>
              <a:gd name="connsiteY0" fmla="*/ 0 h 4037846"/>
              <a:gd name="connsiteX1" fmla="*/ 36214 w 7152238"/>
              <a:gd name="connsiteY1" fmla="*/ 4037846 h 4037846"/>
              <a:gd name="connsiteX2" fmla="*/ 4617267 w 7152238"/>
              <a:gd name="connsiteY2" fmla="*/ 4028793 h 4037846"/>
              <a:gd name="connsiteX3" fmla="*/ 5051834 w 7152238"/>
              <a:gd name="connsiteY3" fmla="*/ 4019739 h 4037846"/>
              <a:gd name="connsiteX4" fmla="*/ 5078994 w 7152238"/>
              <a:gd name="connsiteY4" fmla="*/ 3503692 h 4037846"/>
              <a:gd name="connsiteX5" fmla="*/ 5332491 w 7152238"/>
              <a:gd name="connsiteY5" fmla="*/ 2924270 h 4037846"/>
              <a:gd name="connsiteX6" fmla="*/ 5395865 w 7152238"/>
              <a:gd name="connsiteY6" fmla="*/ 2960484 h 4037846"/>
              <a:gd name="connsiteX7" fmla="*/ 5459240 w 7152238"/>
              <a:gd name="connsiteY7" fmla="*/ 2888056 h 4037846"/>
              <a:gd name="connsiteX8" fmla="*/ 5522614 w 7152238"/>
              <a:gd name="connsiteY8" fmla="*/ 2924270 h 4037846"/>
              <a:gd name="connsiteX9" fmla="*/ 5730844 w 7152238"/>
              <a:gd name="connsiteY9" fmla="*/ 2652666 h 4037846"/>
              <a:gd name="connsiteX10" fmla="*/ 5812325 w 7152238"/>
              <a:gd name="connsiteY10" fmla="*/ 2716040 h 4037846"/>
              <a:gd name="connsiteX11" fmla="*/ 5830432 w 7152238"/>
              <a:gd name="connsiteY11" fmla="*/ 2706987 h 4037846"/>
              <a:gd name="connsiteX12" fmla="*/ 5875699 w 7152238"/>
              <a:gd name="connsiteY12" fmla="*/ 2725094 h 4037846"/>
              <a:gd name="connsiteX13" fmla="*/ 6111089 w 7152238"/>
              <a:gd name="connsiteY13" fmla="*/ 2544024 h 4037846"/>
              <a:gd name="connsiteX14" fmla="*/ 6156357 w 7152238"/>
              <a:gd name="connsiteY14" fmla="*/ 2625505 h 4037846"/>
              <a:gd name="connsiteX15" fmla="*/ 6418907 w 7152238"/>
              <a:gd name="connsiteY15" fmla="*/ 2489703 h 4037846"/>
              <a:gd name="connsiteX16" fmla="*/ 6400800 w 7152238"/>
              <a:gd name="connsiteY16" fmla="*/ 2390115 h 4037846"/>
              <a:gd name="connsiteX17" fmla="*/ 6853473 w 7152238"/>
              <a:gd name="connsiteY17" fmla="*/ 2335795 h 4037846"/>
              <a:gd name="connsiteX18" fmla="*/ 6898741 w 7152238"/>
              <a:gd name="connsiteY18" fmla="*/ 2046084 h 4037846"/>
              <a:gd name="connsiteX19" fmla="*/ 6971168 w 7152238"/>
              <a:gd name="connsiteY19" fmla="*/ 2046084 h 4037846"/>
              <a:gd name="connsiteX20" fmla="*/ 7043596 w 7152238"/>
              <a:gd name="connsiteY20" fmla="*/ 1828800 h 4037846"/>
              <a:gd name="connsiteX21" fmla="*/ 7016436 w 7152238"/>
              <a:gd name="connsiteY21" fmla="*/ 1602464 h 4037846"/>
              <a:gd name="connsiteX22" fmla="*/ 7052650 w 7152238"/>
              <a:gd name="connsiteY22" fmla="*/ 1421395 h 4037846"/>
              <a:gd name="connsiteX23" fmla="*/ 7007382 w 7152238"/>
              <a:gd name="connsiteY23" fmla="*/ 1421395 h 4037846"/>
              <a:gd name="connsiteX24" fmla="*/ 6998329 w 7152238"/>
              <a:gd name="connsiteY24" fmla="*/ 1032096 h 4037846"/>
              <a:gd name="connsiteX25" fmla="*/ 6934955 w 7152238"/>
              <a:gd name="connsiteY25" fmla="*/ 950614 h 4037846"/>
              <a:gd name="connsiteX26" fmla="*/ 6925901 w 7152238"/>
              <a:gd name="connsiteY26" fmla="*/ 814812 h 4037846"/>
              <a:gd name="connsiteX27" fmla="*/ 7152238 w 7152238"/>
              <a:gd name="connsiteY27" fmla="*/ 651850 h 4037846"/>
              <a:gd name="connsiteX28" fmla="*/ 6871580 w 7152238"/>
              <a:gd name="connsiteY28" fmla="*/ 660903 h 4037846"/>
              <a:gd name="connsiteX29" fmla="*/ 6880634 w 7152238"/>
              <a:gd name="connsiteY29" fmla="*/ 45268 h 4037846"/>
              <a:gd name="connsiteX30" fmla="*/ 6255945 w 7152238"/>
              <a:gd name="connsiteY30" fmla="*/ 36214 h 4037846"/>
              <a:gd name="connsiteX31" fmla="*/ 6237838 w 7152238"/>
              <a:gd name="connsiteY31" fmla="*/ 199177 h 4037846"/>
              <a:gd name="connsiteX32" fmla="*/ 5676523 w 7152238"/>
              <a:gd name="connsiteY32" fmla="*/ 199177 h 4037846"/>
              <a:gd name="connsiteX33" fmla="*/ 5676523 w 7152238"/>
              <a:gd name="connsiteY33" fmla="*/ 588476 h 4037846"/>
              <a:gd name="connsiteX34" fmla="*/ 4970353 w 7152238"/>
              <a:gd name="connsiteY34" fmla="*/ 597529 h 4037846"/>
              <a:gd name="connsiteX35" fmla="*/ 5124261 w 7152238"/>
              <a:gd name="connsiteY35" fmla="*/ 226337 h 4037846"/>
              <a:gd name="connsiteX36" fmla="*/ 5124261 w 7152238"/>
              <a:gd name="connsiteY36" fmla="*/ 226337 h 4037846"/>
              <a:gd name="connsiteX37" fmla="*/ 5169529 w 7152238"/>
              <a:gd name="connsiteY37" fmla="*/ 135802 h 4037846"/>
              <a:gd name="connsiteX38" fmla="*/ 90535 w 7152238"/>
              <a:gd name="connsiteY38" fmla="*/ 126749 h 4037846"/>
              <a:gd name="connsiteX39" fmla="*/ 0 w 7152238"/>
              <a:gd name="connsiteY39" fmla="*/ 0 h 4037846"/>
              <a:gd name="connsiteX0" fmla="*/ 45267 w 7197505"/>
              <a:gd name="connsiteY0" fmla="*/ 0 h 4037846"/>
              <a:gd name="connsiteX1" fmla="*/ 81481 w 7197505"/>
              <a:gd name="connsiteY1" fmla="*/ 4037846 h 4037846"/>
              <a:gd name="connsiteX2" fmla="*/ 4662534 w 7197505"/>
              <a:gd name="connsiteY2" fmla="*/ 4028793 h 4037846"/>
              <a:gd name="connsiteX3" fmla="*/ 5097101 w 7197505"/>
              <a:gd name="connsiteY3" fmla="*/ 4019739 h 4037846"/>
              <a:gd name="connsiteX4" fmla="*/ 5124261 w 7197505"/>
              <a:gd name="connsiteY4" fmla="*/ 3503692 h 4037846"/>
              <a:gd name="connsiteX5" fmla="*/ 5377758 w 7197505"/>
              <a:gd name="connsiteY5" fmla="*/ 2924270 h 4037846"/>
              <a:gd name="connsiteX6" fmla="*/ 5441132 w 7197505"/>
              <a:gd name="connsiteY6" fmla="*/ 2960484 h 4037846"/>
              <a:gd name="connsiteX7" fmla="*/ 5504507 w 7197505"/>
              <a:gd name="connsiteY7" fmla="*/ 2888056 h 4037846"/>
              <a:gd name="connsiteX8" fmla="*/ 5567881 w 7197505"/>
              <a:gd name="connsiteY8" fmla="*/ 2924270 h 4037846"/>
              <a:gd name="connsiteX9" fmla="*/ 5776111 w 7197505"/>
              <a:gd name="connsiteY9" fmla="*/ 2652666 h 4037846"/>
              <a:gd name="connsiteX10" fmla="*/ 5857592 w 7197505"/>
              <a:gd name="connsiteY10" fmla="*/ 2716040 h 4037846"/>
              <a:gd name="connsiteX11" fmla="*/ 5875699 w 7197505"/>
              <a:gd name="connsiteY11" fmla="*/ 2706987 h 4037846"/>
              <a:gd name="connsiteX12" fmla="*/ 5920966 w 7197505"/>
              <a:gd name="connsiteY12" fmla="*/ 2725094 h 4037846"/>
              <a:gd name="connsiteX13" fmla="*/ 6156356 w 7197505"/>
              <a:gd name="connsiteY13" fmla="*/ 2544024 h 4037846"/>
              <a:gd name="connsiteX14" fmla="*/ 6201624 w 7197505"/>
              <a:gd name="connsiteY14" fmla="*/ 2625505 h 4037846"/>
              <a:gd name="connsiteX15" fmla="*/ 6464174 w 7197505"/>
              <a:gd name="connsiteY15" fmla="*/ 2489703 h 4037846"/>
              <a:gd name="connsiteX16" fmla="*/ 6446067 w 7197505"/>
              <a:gd name="connsiteY16" fmla="*/ 2390115 h 4037846"/>
              <a:gd name="connsiteX17" fmla="*/ 6898740 w 7197505"/>
              <a:gd name="connsiteY17" fmla="*/ 2335795 h 4037846"/>
              <a:gd name="connsiteX18" fmla="*/ 6944008 w 7197505"/>
              <a:gd name="connsiteY18" fmla="*/ 2046084 h 4037846"/>
              <a:gd name="connsiteX19" fmla="*/ 7016435 w 7197505"/>
              <a:gd name="connsiteY19" fmla="*/ 2046084 h 4037846"/>
              <a:gd name="connsiteX20" fmla="*/ 7088863 w 7197505"/>
              <a:gd name="connsiteY20" fmla="*/ 1828800 h 4037846"/>
              <a:gd name="connsiteX21" fmla="*/ 7061703 w 7197505"/>
              <a:gd name="connsiteY21" fmla="*/ 1602464 h 4037846"/>
              <a:gd name="connsiteX22" fmla="*/ 7097917 w 7197505"/>
              <a:gd name="connsiteY22" fmla="*/ 1421395 h 4037846"/>
              <a:gd name="connsiteX23" fmla="*/ 7052649 w 7197505"/>
              <a:gd name="connsiteY23" fmla="*/ 1421395 h 4037846"/>
              <a:gd name="connsiteX24" fmla="*/ 7043596 w 7197505"/>
              <a:gd name="connsiteY24" fmla="*/ 1032096 h 4037846"/>
              <a:gd name="connsiteX25" fmla="*/ 6980222 w 7197505"/>
              <a:gd name="connsiteY25" fmla="*/ 950614 h 4037846"/>
              <a:gd name="connsiteX26" fmla="*/ 6971168 w 7197505"/>
              <a:gd name="connsiteY26" fmla="*/ 814812 h 4037846"/>
              <a:gd name="connsiteX27" fmla="*/ 7197505 w 7197505"/>
              <a:gd name="connsiteY27" fmla="*/ 651850 h 4037846"/>
              <a:gd name="connsiteX28" fmla="*/ 6916847 w 7197505"/>
              <a:gd name="connsiteY28" fmla="*/ 660903 h 4037846"/>
              <a:gd name="connsiteX29" fmla="*/ 6925901 w 7197505"/>
              <a:gd name="connsiteY29" fmla="*/ 45268 h 4037846"/>
              <a:gd name="connsiteX30" fmla="*/ 6301212 w 7197505"/>
              <a:gd name="connsiteY30" fmla="*/ 36214 h 4037846"/>
              <a:gd name="connsiteX31" fmla="*/ 6283105 w 7197505"/>
              <a:gd name="connsiteY31" fmla="*/ 199177 h 4037846"/>
              <a:gd name="connsiteX32" fmla="*/ 5721790 w 7197505"/>
              <a:gd name="connsiteY32" fmla="*/ 199177 h 4037846"/>
              <a:gd name="connsiteX33" fmla="*/ 5721790 w 7197505"/>
              <a:gd name="connsiteY33" fmla="*/ 588476 h 4037846"/>
              <a:gd name="connsiteX34" fmla="*/ 5015620 w 7197505"/>
              <a:gd name="connsiteY34" fmla="*/ 597529 h 4037846"/>
              <a:gd name="connsiteX35" fmla="*/ 5169528 w 7197505"/>
              <a:gd name="connsiteY35" fmla="*/ 226337 h 4037846"/>
              <a:gd name="connsiteX36" fmla="*/ 5169528 w 7197505"/>
              <a:gd name="connsiteY36" fmla="*/ 226337 h 4037846"/>
              <a:gd name="connsiteX37" fmla="*/ 5214796 w 7197505"/>
              <a:gd name="connsiteY37" fmla="*/ 135802 h 4037846"/>
              <a:gd name="connsiteX38" fmla="*/ 0 w 7197505"/>
              <a:gd name="connsiteY38" fmla="*/ 117695 h 4037846"/>
              <a:gd name="connsiteX39" fmla="*/ 45267 w 7197505"/>
              <a:gd name="connsiteY39" fmla="*/ 0 h 4037846"/>
              <a:gd name="connsiteX0" fmla="*/ 45267 w 7197505"/>
              <a:gd name="connsiteY0" fmla="*/ 99588 h 4001632"/>
              <a:gd name="connsiteX1" fmla="*/ 81481 w 7197505"/>
              <a:gd name="connsiteY1" fmla="*/ 4001632 h 4001632"/>
              <a:gd name="connsiteX2" fmla="*/ 4662534 w 7197505"/>
              <a:gd name="connsiteY2" fmla="*/ 3992579 h 4001632"/>
              <a:gd name="connsiteX3" fmla="*/ 5097101 w 7197505"/>
              <a:gd name="connsiteY3" fmla="*/ 3983525 h 4001632"/>
              <a:gd name="connsiteX4" fmla="*/ 5124261 w 7197505"/>
              <a:gd name="connsiteY4" fmla="*/ 3467478 h 4001632"/>
              <a:gd name="connsiteX5" fmla="*/ 5377758 w 7197505"/>
              <a:gd name="connsiteY5" fmla="*/ 2888056 h 4001632"/>
              <a:gd name="connsiteX6" fmla="*/ 5441132 w 7197505"/>
              <a:gd name="connsiteY6" fmla="*/ 2924270 h 4001632"/>
              <a:gd name="connsiteX7" fmla="*/ 5504507 w 7197505"/>
              <a:gd name="connsiteY7" fmla="*/ 2851842 h 4001632"/>
              <a:gd name="connsiteX8" fmla="*/ 5567881 w 7197505"/>
              <a:gd name="connsiteY8" fmla="*/ 2888056 h 4001632"/>
              <a:gd name="connsiteX9" fmla="*/ 5776111 w 7197505"/>
              <a:gd name="connsiteY9" fmla="*/ 2616452 h 4001632"/>
              <a:gd name="connsiteX10" fmla="*/ 5857592 w 7197505"/>
              <a:gd name="connsiteY10" fmla="*/ 2679826 h 4001632"/>
              <a:gd name="connsiteX11" fmla="*/ 5875699 w 7197505"/>
              <a:gd name="connsiteY11" fmla="*/ 2670773 h 4001632"/>
              <a:gd name="connsiteX12" fmla="*/ 5920966 w 7197505"/>
              <a:gd name="connsiteY12" fmla="*/ 2688880 h 4001632"/>
              <a:gd name="connsiteX13" fmla="*/ 6156356 w 7197505"/>
              <a:gd name="connsiteY13" fmla="*/ 2507810 h 4001632"/>
              <a:gd name="connsiteX14" fmla="*/ 6201624 w 7197505"/>
              <a:gd name="connsiteY14" fmla="*/ 2589291 h 4001632"/>
              <a:gd name="connsiteX15" fmla="*/ 6464174 w 7197505"/>
              <a:gd name="connsiteY15" fmla="*/ 2453489 h 4001632"/>
              <a:gd name="connsiteX16" fmla="*/ 6446067 w 7197505"/>
              <a:gd name="connsiteY16" fmla="*/ 2353901 h 4001632"/>
              <a:gd name="connsiteX17" fmla="*/ 6898740 w 7197505"/>
              <a:gd name="connsiteY17" fmla="*/ 2299581 h 4001632"/>
              <a:gd name="connsiteX18" fmla="*/ 6944008 w 7197505"/>
              <a:gd name="connsiteY18" fmla="*/ 2009870 h 4001632"/>
              <a:gd name="connsiteX19" fmla="*/ 7016435 w 7197505"/>
              <a:gd name="connsiteY19" fmla="*/ 2009870 h 4001632"/>
              <a:gd name="connsiteX20" fmla="*/ 7088863 w 7197505"/>
              <a:gd name="connsiteY20" fmla="*/ 1792586 h 4001632"/>
              <a:gd name="connsiteX21" fmla="*/ 7061703 w 7197505"/>
              <a:gd name="connsiteY21" fmla="*/ 1566250 h 4001632"/>
              <a:gd name="connsiteX22" fmla="*/ 7097917 w 7197505"/>
              <a:gd name="connsiteY22" fmla="*/ 1385181 h 4001632"/>
              <a:gd name="connsiteX23" fmla="*/ 7052649 w 7197505"/>
              <a:gd name="connsiteY23" fmla="*/ 1385181 h 4001632"/>
              <a:gd name="connsiteX24" fmla="*/ 7043596 w 7197505"/>
              <a:gd name="connsiteY24" fmla="*/ 995882 h 4001632"/>
              <a:gd name="connsiteX25" fmla="*/ 6980222 w 7197505"/>
              <a:gd name="connsiteY25" fmla="*/ 914400 h 4001632"/>
              <a:gd name="connsiteX26" fmla="*/ 6971168 w 7197505"/>
              <a:gd name="connsiteY26" fmla="*/ 778598 h 4001632"/>
              <a:gd name="connsiteX27" fmla="*/ 7197505 w 7197505"/>
              <a:gd name="connsiteY27" fmla="*/ 615636 h 4001632"/>
              <a:gd name="connsiteX28" fmla="*/ 6916847 w 7197505"/>
              <a:gd name="connsiteY28" fmla="*/ 624689 h 4001632"/>
              <a:gd name="connsiteX29" fmla="*/ 6925901 w 7197505"/>
              <a:gd name="connsiteY29" fmla="*/ 9054 h 4001632"/>
              <a:gd name="connsiteX30" fmla="*/ 6301212 w 7197505"/>
              <a:gd name="connsiteY30" fmla="*/ 0 h 4001632"/>
              <a:gd name="connsiteX31" fmla="*/ 6283105 w 7197505"/>
              <a:gd name="connsiteY31" fmla="*/ 162963 h 4001632"/>
              <a:gd name="connsiteX32" fmla="*/ 5721790 w 7197505"/>
              <a:gd name="connsiteY32" fmla="*/ 162963 h 4001632"/>
              <a:gd name="connsiteX33" fmla="*/ 5721790 w 7197505"/>
              <a:gd name="connsiteY33" fmla="*/ 552262 h 4001632"/>
              <a:gd name="connsiteX34" fmla="*/ 5015620 w 7197505"/>
              <a:gd name="connsiteY34" fmla="*/ 561315 h 4001632"/>
              <a:gd name="connsiteX35" fmla="*/ 5169528 w 7197505"/>
              <a:gd name="connsiteY35" fmla="*/ 190123 h 4001632"/>
              <a:gd name="connsiteX36" fmla="*/ 5169528 w 7197505"/>
              <a:gd name="connsiteY36" fmla="*/ 190123 h 4001632"/>
              <a:gd name="connsiteX37" fmla="*/ 5214796 w 7197505"/>
              <a:gd name="connsiteY37" fmla="*/ 99588 h 4001632"/>
              <a:gd name="connsiteX38" fmla="*/ 0 w 7197505"/>
              <a:gd name="connsiteY38" fmla="*/ 81481 h 4001632"/>
              <a:gd name="connsiteX39" fmla="*/ 45267 w 7197505"/>
              <a:gd name="connsiteY39" fmla="*/ 99588 h 40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97505" h="4001632">
                <a:moveTo>
                  <a:pt x="45267" y="99588"/>
                </a:moveTo>
                <a:lnTo>
                  <a:pt x="81481" y="4001632"/>
                </a:lnTo>
                <a:lnTo>
                  <a:pt x="4662534" y="3992579"/>
                </a:lnTo>
                <a:lnTo>
                  <a:pt x="5097101" y="3983525"/>
                </a:lnTo>
                <a:lnTo>
                  <a:pt x="5124261" y="3467478"/>
                </a:lnTo>
                <a:lnTo>
                  <a:pt x="5377758" y="2888056"/>
                </a:lnTo>
                <a:lnTo>
                  <a:pt x="5441132" y="2924270"/>
                </a:lnTo>
                <a:lnTo>
                  <a:pt x="5504507" y="2851842"/>
                </a:lnTo>
                <a:lnTo>
                  <a:pt x="5567881" y="2888056"/>
                </a:lnTo>
                <a:lnTo>
                  <a:pt x="5776111" y="2616452"/>
                </a:lnTo>
                <a:lnTo>
                  <a:pt x="5857592" y="2679826"/>
                </a:lnTo>
                <a:lnTo>
                  <a:pt x="5875699" y="2670773"/>
                </a:lnTo>
                <a:lnTo>
                  <a:pt x="5920966" y="2688880"/>
                </a:lnTo>
                <a:lnTo>
                  <a:pt x="6156356" y="2507810"/>
                </a:lnTo>
                <a:lnTo>
                  <a:pt x="6201624" y="2589291"/>
                </a:lnTo>
                <a:lnTo>
                  <a:pt x="6464174" y="2453489"/>
                </a:lnTo>
                <a:lnTo>
                  <a:pt x="6446067" y="2353901"/>
                </a:lnTo>
                <a:lnTo>
                  <a:pt x="6898740" y="2299581"/>
                </a:lnTo>
                <a:lnTo>
                  <a:pt x="6944008" y="2009870"/>
                </a:lnTo>
                <a:lnTo>
                  <a:pt x="7016435" y="2009870"/>
                </a:lnTo>
                <a:lnTo>
                  <a:pt x="7088863" y="1792586"/>
                </a:lnTo>
                <a:lnTo>
                  <a:pt x="7061703" y="1566250"/>
                </a:lnTo>
                <a:lnTo>
                  <a:pt x="7097917" y="1385181"/>
                </a:lnTo>
                <a:lnTo>
                  <a:pt x="7052649" y="1385181"/>
                </a:lnTo>
                <a:lnTo>
                  <a:pt x="7043596" y="995882"/>
                </a:lnTo>
                <a:lnTo>
                  <a:pt x="6980222" y="914400"/>
                </a:lnTo>
                <a:lnTo>
                  <a:pt x="6971168" y="778598"/>
                </a:lnTo>
                <a:lnTo>
                  <a:pt x="7197505" y="615636"/>
                </a:lnTo>
                <a:lnTo>
                  <a:pt x="6916847" y="624689"/>
                </a:lnTo>
                <a:lnTo>
                  <a:pt x="6925901" y="9054"/>
                </a:lnTo>
                <a:lnTo>
                  <a:pt x="6301212" y="0"/>
                </a:lnTo>
                <a:lnTo>
                  <a:pt x="6283105" y="162963"/>
                </a:lnTo>
                <a:lnTo>
                  <a:pt x="5721790" y="162963"/>
                </a:lnTo>
                <a:lnTo>
                  <a:pt x="5721790" y="552262"/>
                </a:lnTo>
                <a:lnTo>
                  <a:pt x="5015620" y="561315"/>
                </a:lnTo>
                <a:lnTo>
                  <a:pt x="5169528" y="190123"/>
                </a:lnTo>
                <a:lnTo>
                  <a:pt x="5169528" y="190123"/>
                </a:lnTo>
                <a:lnTo>
                  <a:pt x="5214796" y="99588"/>
                </a:lnTo>
                <a:lnTo>
                  <a:pt x="0" y="81481"/>
                </a:lnTo>
                <a:lnTo>
                  <a:pt x="45267" y="99588"/>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itle 1">
            <a:extLst>
              <a:ext uri="{FF2B5EF4-FFF2-40B4-BE49-F238E27FC236}">
                <a16:creationId xmlns:a16="http://schemas.microsoft.com/office/drawing/2014/main" id="{17CA66CE-1539-4031-92B7-A66623C8BE5C}"/>
              </a:ext>
            </a:extLst>
          </p:cNvPr>
          <p:cNvSpPr>
            <a:spLocks noGrp="1"/>
          </p:cNvSpPr>
          <p:nvPr>
            <p:ph type="title"/>
          </p:nvPr>
        </p:nvSpPr>
        <p:spPr>
          <a:xfrm>
            <a:off x="334735" y="562541"/>
            <a:ext cx="8380640" cy="466281"/>
          </a:xfrm>
        </p:spPr>
        <p:txBody>
          <a:bodyPr/>
          <a:lstStyle/>
          <a:p>
            <a:r>
              <a:rPr lang="en-US" dirty="0"/>
              <a:t>Questions?</a:t>
            </a:r>
          </a:p>
        </p:txBody>
      </p:sp>
    </p:spTree>
    <p:extLst>
      <p:ext uri="{BB962C8B-B14F-4D97-AF65-F5344CB8AC3E}">
        <p14:creationId xmlns:p14="http://schemas.microsoft.com/office/powerpoint/2010/main" val="212473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69C1364-CABE-4BB5-97C4-B9399810F577}"/>
              </a:ext>
            </a:extLst>
          </p:cNvPr>
          <p:cNvSpPr/>
          <p:nvPr/>
        </p:nvSpPr>
        <p:spPr>
          <a:xfrm>
            <a:off x="2185851" y="1827453"/>
            <a:ext cx="7197505" cy="4001632"/>
          </a:xfrm>
          <a:custGeom>
            <a:avLst/>
            <a:gdLst>
              <a:gd name="connsiteX0" fmla="*/ 0 w 7152238"/>
              <a:gd name="connsiteY0" fmla="*/ 0 h 4037846"/>
              <a:gd name="connsiteX1" fmla="*/ 36214 w 7152238"/>
              <a:gd name="connsiteY1" fmla="*/ 4037846 h 4037846"/>
              <a:gd name="connsiteX2" fmla="*/ 4617267 w 7152238"/>
              <a:gd name="connsiteY2" fmla="*/ 4028793 h 4037846"/>
              <a:gd name="connsiteX3" fmla="*/ 5051834 w 7152238"/>
              <a:gd name="connsiteY3" fmla="*/ 4019739 h 4037846"/>
              <a:gd name="connsiteX4" fmla="*/ 5078994 w 7152238"/>
              <a:gd name="connsiteY4" fmla="*/ 3503692 h 4037846"/>
              <a:gd name="connsiteX5" fmla="*/ 5332491 w 7152238"/>
              <a:gd name="connsiteY5" fmla="*/ 2924270 h 4037846"/>
              <a:gd name="connsiteX6" fmla="*/ 5395865 w 7152238"/>
              <a:gd name="connsiteY6" fmla="*/ 2960484 h 4037846"/>
              <a:gd name="connsiteX7" fmla="*/ 5459240 w 7152238"/>
              <a:gd name="connsiteY7" fmla="*/ 2888056 h 4037846"/>
              <a:gd name="connsiteX8" fmla="*/ 5522614 w 7152238"/>
              <a:gd name="connsiteY8" fmla="*/ 2924270 h 4037846"/>
              <a:gd name="connsiteX9" fmla="*/ 5730844 w 7152238"/>
              <a:gd name="connsiteY9" fmla="*/ 2652666 h 4037846"/>
              <a:gd name="connsiteX10" fmla="*/ 5812325 w 7152238"/>
              <a:gd name="connsiteY10" fmla="*/ 2716040 h 4037846"/>
              <a:gd name="connsiteX11" fmla="*/ 5830432 w 7152238"/>
              <a:gd name="connsiteY11" fmla="*/ 2706987 h 4037846"/>
              <a:gd name="connsiteX12" fmla="*/ 5875699 w 7152238"/>
              <a:gd name="connsiteY12" fmla="*/ 2725094 h 4037846"/>
              <a:gd name="connsiteX13" fmla="*/ 6111089 w 7152238"/>
              <a:gd name="connsiteY13" fmla="*/ 2544024 h 4037846"/>
              <a:gd name="connsiteX14" fmla="*/ 6156357 w 7152238"/>
              <a:gd name="connsiteY14" fmla="*/ 2625505 h 4037846"/>
              <a:gd name="connsiteX15" fmla="*/ 6418907 w 7152238"/>
              <a:gd name="connsiteY15" fmla="*/ 2489703 h 4037846"/>
              <a:gd name="connsiteX16" fmla="*/ 6400800 w 7152238"/>
              <a:gd name="connsiteY16" fmla="*/ 2390115 h 4037846"/>
              <a:gd name="connsiteX17" fmla="*/ 6853473 w 7152238"/>
              <a:gd name="connsiteY17" fmla="*/ 2335795 h 4037846"/>
              <a:gd name="connsiteX18" fmla="*/ 6898741 w 7152238"/>
              <a:gd name="connsiteY18" fmla="*/ 2046084 h 4037846"/>
              <a:gd name="connsiteX19" fmla="*/ 6971168 w 7152238"/>
              <a:gd name="connsiteY19" fmla="*/ 2046084 h 4037846"/>
              <a:gd name="connsiteX20" fmla="*/ 7043596 w 7152238"/>
              <a:gd name="connsiteY20" fmla="*/ 1828800 h 4037846"/>
              <a:gd name="connsiteX21" fmla="*/ 7016436 w 7152238"/>
              <a:gd name="connsiteY21" fmla="*/ 1602464 h 4037846"/>
              <a:gd name="connsiteX22" fmla="*/ 7052650 w 7152238"/>
              <a:gd name="connsiteY22" fmla="*/ 1421395 h 4037846"/>
              <a:gd name="connsiteX23" fmla="*/ 7007382 w 7152238"/>
              <a:gd name="connsiteY23" fmla="*/ 1421395 h 4037846"/>
              <a:gd name="connsiteX24" fmla="*/ 6998329 w 7152238"/>
              <a:gd name="connsiteY24" fmla="*/ 1032096 h 4037846"/>
              <a:gd name="connsiteX25" fmla="*/ 6934955 w 7152238"/>
              <a:gd name="connsiteY25" fmla="*/ 950614 h 4037846"/>
              <a:gd name="connsiteX26" fmla="*/ 6925901 w 7152238"/>
              <a:gd name="connsiteY26" fmla="*/ 814812 h 4037846"/>
              <a:gd name="connsiteX27" fmla="*/ 7152238 w 7152238"/>
              <a:gd name="connsiteY27" fmla="*/ 651850 h 4037846"/>
              <a:gd name="connsiteX28" fmla="*/ 6871580 w 7152238"/>
              <a:gd name="connsiteY28" fmla="*/ 660903 h 4037846"/>
              <a:gd name="connsiteX29" fmla="*/ 6880634 w 7152238"/>
              <a:gd name="connsiteY29" fmla="*/ 45268 h 4037846"/>
              <a:gd name="connsiteX30" fmla="*/ 6255945 w 7152238"/>
              <a:gd name="connsiteY30" fmla="*/ 36214 h 4037846"/>
              <a:gd name="connsiteX31" fmla="*/ 6237838 w 7152238"/>
              <a:gd name="connsiteY31" fmla="*/ 199177 h 4037846"/>
              <a:gd name="connsiteX32" fmla="*/ 5676523 w 7152238"/>
              <a:gd name="connsiteY32" fmla="*/ 199177 h 4037846"/>
              <a:gd name="connsiteX33" fmla="*/ 5676523 w 7152238"/>
              <a:gd name="connsiteY33" fmla="*/ 588476 h 4037846"/>
              <a:gd name="connsiteX34" fmla="*/ 4970353 w 7152238"/>
              <a:gd name="connsiteY34" fmla="*/ 597529 h 4037846"/>
              <a:gd name="connsiteX35" fmla="*/ 5124261 w 7152238"/>
              <a:gd name="connsiteY35" fmla="*/ 226337 h 4037846"/>
              <a:gd name="connsiteX36" fmla="*/ 5124261 w 7152238"/>
              <a:gd name="connsiteY36" fmla="*/ 226337 h 4037846"/>
              <a:gd name="connsiteX37" fmla="*/ 5169529 w 7152238"/>
              <a:gd name="connsiteY37" fmla="*/ 135802 h 4037846"/>
              <a:gd name="connsiteX38" fmla="*/ 90535 w 7152238"/>
              <a:gd name="connsiteY38" fmla="*/ 126749 h 4037846"/>
              <a:gd name="connsiteX39" fmla="*/ 0 w 7152238"/>
              <a:gd name="connsiteY39" fmla="*/ 0 h 4037846"/>
              <a:gd name="connsiteX0" fmla="*/ 45267 w 7197505"/>
              <a:gd name="connsiteY0" fmla="*/ 0 h 4037846"/>
              <a:gd name="connsiteX1" fmla="*/ 81481 w 7197505"/>
              <a:gd name="connsiteY1" fmla="*/ 4037846 h 4037846"/>
              <a:gd name="connsiteX2" fmla="*/ 4662534 w 7197505"/>
              <a:gd name="connsiteY2" fmla="*/ 4028793 h 4037846"/>
              <a:gd name="connsiteX3" fmla="*/ 5097101 w 7197505"/>
              <a:gd name="connsiteY3" fmla="*/ 4019739 h 4037846"/>
              <a:gd name="connsiteX4" fmla="*/ 5124261 w 7197505"/>
              <a:gd name="connsiteY4" fmla="*/ 3503692 h 4037846"/>
              <a:gd name="connsiteX5" fmla="*/ 5377758 w 7197505"/>
              <a:gd name="connsiteY5" fmla="*/ 2924270 h 4037846"/>
              <a:gd name="connsiteX6" fmla="*/ 5441132 w 7197505"/>
              <a:gd name="connsiteY6" fmla="*/ 2960484 h 4037846"/>
              <a:gd name="connsiteX7" fmla="*/ 5504507 w 7197505"/>
              <a:gd name="connsiteY7" fmla="*/ 2888056 h 4037846"/>
              <a:gd name="connsiteX8" fmla="*/ 5567881 w 7197505"/>
              <a:gd name="connsiteY8" fmla="*/ 2924270 h 4037846"/>
              <a:gd name="connsiteX9" fmla="*/ 5776111 w 7197505"/>
              <a:gd name="connsiteY9" fmla="*/ 2652666 h 4037846"/>
              <a:gd name="connsiteX10" fmla="*/ 5857592 w 7197505"/>
              <a:gd name="connsiteY10" fmla="*/ 2716040 h 4037846"/>
              <a:gd name="connsiteX11" fmla="*/ 5875699 w 7197505"/>
              <a:gd name="connsiteY11" fmla="*/ 2706987 h 4037846"/>
              <a:gd name="connsiteX12" fmla="*/ 5920966 w 7197505"/>
              <a:gd name="connsiteY12" fmla="*/ 2725094 h 4037846"/>
              <a:gd name="connsiteX13" fmla="*/ 6156356 w 7197505"/>
              <a:gd name="connsiteY13" fmla="*/ 2544024 h 4037846"/>
              <a:gd name="connsiteX14" fmla="*/ 6201624 w 7197505"/>
              <a:gd name="connsiteY14" fmla="*/ 2625505 h 4037846"/>
              <a:gd name="connsiteX15" fmla="*/ 6464174 w 7197505"/>
              <a:gd name="connsiteY15" fmla="*/ 2489703 h 4037846"/>
              <a:gd name="connsiteX16" fmla="*/ 6446067 w 7197505"/>
              <a:gd name="connsiteY16" fmla="*/ 2390115 h 4037846"/>
              <a:gd name="connsiteX17" fmla="*/ 6898740 w 7197505"/>
              <a:gd name="connsiteY17" fmla="*/ 2335795 h 4037846"/>
              <a:gd name="connsiteX18" fmla="*/ 6944008 w 7197505"/>
              <a:gd name="connsiteY18" fmla="*/ 2046084 h 4037846"/>
              <a:gd name="connsiteX19" fmla="*/ 7016435 w 7197505"/>
              <a:gd name="connsiteY19" fmla="*/ 2046084 h 4037846"/>
              <a:gd name="connsiteX20" fmla="*/ 7088863 w 7197505"/>
              <a:gd name="connsiteY20" fmla="*/ 1828800 h 4037846"/>
              <a:gd name="connsiteX21" fmla="*/ 7061703 w 7197505"/>
              <a:gd name="connsiteY21" fmla="*/ 1602464 h 4037846"/>
              <a:gd name="connsiteX22" fmla="*/ 7097917 w 7197505"/>
              <a:gd name="connsiteY22" fmla="*/ 1421395 h 4037846"/>
              <a:gd name="connsiteX23" fmla="*/ 7052649 w 7197505"/>
              <a:gd name="connsiteY23" fmla="*/ 1421395 h 4037846"/>
              <a:gd name="connsiteX24" fmla="*/ 7043596 w 7197505"/>
              <a:gd name="connsiteY24" fmla="*/ 1032096 h 4037846"/>
              <a:gd name="connsiteX25" fmla="*/ 6980222 w 7197505"/>
              <a:gd name="connsiteY25" fmla="*/ 950614 h 4037846"/>
              <a:gd name="connsiteX26" fmla="*/ 6971168 w 7197505"/>
              <a:gd name="connsiteY26" fmla="*/ 814812 h 4037846"/>
              <a:gd name="connsiteX27" fmla="*/ 7197505 w 7197505"/>
              <a:gd name="connsiteY27" fmla="*/ 651850 h 4037846"/>
              <a:gd name="connsiteX28" fmla="*/ 6916847 w 7197505"/>
              <a:gd name="connsiteY28" fmla="*/ 660903 h 4037846"/>
              <a:gd name="connsiteX29" fmla="*/ 6925901 w 7197505"/>
              <a:gd name="connsiteY29" fmla="*/ 45268 h 4037846"/>
              <a:gd name="connsiteX30" fmla="*/ 6301212 w 7197505"/>
              <a:gd name="connsiteY30" fmla="*/ 36214 h 4037846"/>
              <a:gd name="connsiteX31" fmla="*/ 6283105 w 7197505"/>
              <a:gd name="connsiteY31" fmla="*/ 199177 h 4037846"/>
              <a:gd name="connsiteX32" fmla="*/ 5721790 w 7197505"/>
              <a:gd name="connsiteY32" fmla="*/ 199177 h 4037846"/>
              <a:gd name="connsiteX33" fmla="*/ 5721790 w 7197505"/>
              <a:gd name="connsiteY33" fmla="*/ 588476 h 4037846"/>
              <a:gd name="connsiteX34" fmla="*/ 5015620 w 7197505"/>
              <a:gd name="connsiteY34" fmla="*/ 597529 h 4037846"/>
              <a:gd name="connsiteX35" fmla="*/ 5169528 w 7197505"/>
              <a:gd name="connsiteY35" fmla="*/ 226337 h 4037846"/>
              <a:gd name="connsiteX36" fmla="*/ 5169528 w 7197505"/>
              <a:gd name="connsiteY36" fmla="*/ 226337 h 4037846"/>
              <a:gd name="connsiteX37" fmla="*/ 5214796 w 7197505"/>
              <a:gd name="connsiteY37" fmla="*/ 135802 h 4037846"/>
              <a:gd name="connsiteX38" fmla="*/ 0 w 7197505"/>
              <a:gd name="connsiteY38" fmla="*/ 117695 h 4037846"/>
              <a:gd name="connsiteX39" fmla="*/ 45267 w 7197505"/>
              <a:gd name="connsiteY39" fmla="*/ 0 h 4037846"/>
              <a:gd name="connsiteX0" fmla="*/ 45267 w 7197505"/>
              <a:gd name="connsiteY0" fmla="*/ 99588 h 4001632"/>
              <a:gd name="connsiteX1" fmla="*/ 81481 w 7197505"/>
              <a:gd name="connsiteY1" fmla="*/ 4001632 h 4001632"/>
              <a:gd name="connsiteX2" fmla="*/ 4662534 w 7197505"/>
              <a:gd name="connsiteY2" fmla="*/ 3992579 h 4001632"/>
              <a:gd name="connsiteX3" fmla="*/ 5097101 w 7197505"/>
              <a:gd name="connsiteY3" fmla="*/ 3983525 h 4001632"/>
              <a:gd name="connsiteX4" fmla="*/ 5124261 w 7197505"/>
              <a:gd name="connsiteY4" fmla="*/ 3467478 h 4001632"/>
              <a:gd name="connsiteX5" fmla="*/ 5377758 w 7197505"/>
              <a:gd name="connsiteY5" fmla="*/ 2888056 h 4001632"/>
              <a:gd name="connsiteX6" fmla="*/ 5441132 w 7197505"/>
              <a:gd name="connsiteY6" fmla="*/ 2924270 h 4001632"/>
              <a:gd name="connsiteX7" fmla="*/ 5504507 w 7197505"/>
              <a:gd name="connsiteY7" fmla="*/ 2851842 h 4001632"/>
              <a:gd name="connsiteX8" fmla="*/ 5567881 w 7197505"/>
              <a:gd name="connsiteY8" fmla="*/ 2888056 h 4001632"/>
              <a:gd name="connsiteX9" fmla="*/ 5776111 w 7197505"/>
              <a:gd name="connsiteY9" fmla="*/ 2616452 h 4001632"/>
              <a:gd name="connsiteX10" fmla="*/ 5857592 w 7197505"/>
              <a:gd name="connsiteY10" fmla="*/ 2679826 h 4001632"/>
              <a:gd name="connsiteX11" fmla="*/ 5875699 w 7197505"/>
              <a:gd name="connsiteY11" fmla="*/ 2670773 h 4001632"/>
              <a:gd name="connsiteX12" fmla="*/ 5920966 w 7197505"/>
              <a:gd name="connsiteY12" fmla="*/ 2688880 h 4001632"/>
              <a:gd name="connsiteX13" fmla="*/ 6156356 w 7197505"/>
              <a:gd name="connsiteY13" fmla="*/ 2507810 h 4001632"/>
              <a:gd name="connsiteX14" fmla="*/ 6201624 w 7197505"/>
              <a:gd name="connsiteY14" fmla="*/ 2589291 h 4001632"/>
              <a:gd name="connsiteX15" fmla="*/ 6464174 w 7197505"/>
              <a:gd name="connsiteY15" fmla="*/ 2453489 h 4001632"/>
              <a:gd name="connsiteX16" fmla="*/ 6446067 w 7197505"/>
              <a:gd name="connsiteY16" fmla="*/ 2353901 h 4001632"/>
              <a:gd name="connsiteX17" fmla="*/ 6898740 w 7197505"/>
              <a:gd name="connsiteY17" fmla="*/ 2299581 h 4001632"/>
              <a:gd name="connsiteX18" fmla="*/ 6944008 w 7197505"/>
              <a:gd name="connsiteY18" fmla="*/ 2009870 h 4001632"/>
              <a:gd name="connsiteX19" fmla="*/ 7016435 w 7197505"/>
              <a:gd name="connsiteY19" fmla="*/ 2009870 h 4001632"/>
              <a:gd name="connsiteX20" fmla="*/ 7088863 w 7197505"/>
              <a:gd name="connsiteY20" fmla="*/ 1792586 h 4001632"/>
              <a:gd name="connsiteX21" fmla="*/ 7061703 w 7197505"/>
              <a:gd name="connsiteY21" fmla="*/ 1566250 h 4001632"/>
              <a:gd name="connsiteX22" fmla="*/ 7097917 w 7197505"/>
              <a:gd name="connsiteY22" fmla="*/ 1385181 h 4001632"/>
              <a:gd name="connsiteX23" fmla="*/ 7052649 w 7197505"/>
              <a:gd name="connsiteY23" fmla="*/ 1385181 h 4001632"/>
              <a:gd name="connsiteX24" fmla="*/ 7043596 w 7197505"/>
              <a:gd name="connsiteY24" fmla="*/ 995882 h 4001632"/>
              <a:gd name="connsiteX25" fmla="*/ 6980222 w 7197505"/>
              <a:gd name="connsiteY25" fmla="*/ 914400 h 4001632"/>
              <a:gd name="connsiteX26" fmla="*/ 6971168 w 7197505"/>
              <a:gd name="connsiteY26" fmla="*/ 778598 h 4001632"/>
              <a:gd name="connsiteX27" fmla="*/ 7197505 w 7197505"/>
              <a:gd name="connsiteY27" fmla="*/ 615636 h 4001632"/>
              <a:gd name="connsiteX28" fmla="*/ 6916847 w 7197505"/>
              <a:gd name="connsiteY28" fmla="*/ 624689 h 4001632"/>
              <a:gd name="connsiteX29" fmla="*/ 6925901 w 7197505"/>
              <a:gd name="connsiteY29" fmla="*/ 9054 h 4001632"/>
              <a:gd name="connsiteX30" fmla="*/ 6301212 w 7197505"/>
              <a:gd name="connsiteY30" fmla="*/ 0 h 4001632"/>
              <a:gd name="connsiteX31" fmla="*/ 6283105 w 7197505"/>
              <a:gd name="connsiteY31" fmla="*/ 162963 h 4001632"/>
              <a:gd name="connsiteX32" fmla="*/ 5721790 w 7197505"/>
              <a:gd name="connsiteY32" fmla="*/ 162963 h 4001632"/>
              <a:gd name="connsiteX33" fmla="*/ 5721790 w 7197505"/>
              <a:gd name="connsiteY33" fmla="*/ 552262 h 4001632"/>
              <a:gd name="connsiteX34" fmla="*/ 5015620 w 7197505"/>
              <a:gd name="connsiteY34" fmla="*/ 561315 h 4001632"/>
              <a:gd name="connsiteX35" fmla="*/ 5169528 w 7197505"/>
              <a:gd name="connsiteY35" fmla="*/ 190123 h 4001632"/>
              <a:gd name="connsiteX36" fmla="*/ 5169528 w 7197505"/>
              <a:gd name="connsiteY36" fmla="*/ 190123 h 4001632"/>
              <a:gd name="connsiteX37" fmla="*/ 5214796 w 7197505"/>
              <a:gd name="connsiteY37" fmla="*/ 99588 h 4001632"/>
              <a:gd name="connsiteX38" fmla="*/ 0 w 7197505"/>
              <a:gd name="connsiteY38" fmla="*/ 81481 h 4001632"/>
              <a:gd name="connsiteX39" fmla="*/ 45267 w 7197505"/>
              <a:gd name="connsiteY39" fmla="*/ 99588 h 40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97505" h="4001632">
                <a:moveTo>
                  <a:pt x="45267" y="99588"/>
                </a:moveTo>
                <a:lnTo>
                  <a:pt x="81481" y="4001632"/>
                </a:lnTo>
                <a:lnTo>
                  <a:pt x="4662534" y="3992579"/>
                </a:lnTo>
                <a:lnTo>
                  <a:pt x="5097101" y="3983525"/>
                </a:lnTo>
                <a:lnTo>
                  <a:pt x="5124261" y="3467478"/>
                </a:lnTo>
                <a:lnTo>
                  <a:pt x="5377758" y="2888056"/>
                </a:lnTo>
                <a:lnTo>
                  <a:pt x="5441132" y="2924270"/>
                </a:lnTo>
                <a:lnTo>
                  <a:pt x="5504507" y="2851842"/>
                </a:lnTo>
                <a:lnTo>
                  <a:pt x="5567881" y="2888056"/>
                </a:lnTo>
                <a:lnTo>
                  <a:pt x="5776111" y="2616452"/>
                </a:lnTo>
                <a:lnTo>
                  <a:pt x="5857592" y="2679826"/>
                </a:lnTo>
                <a:lnTo>
                  <a:pt x="5875699" y="2670773"/>
                </a:lnTo>
                <a:lnTo>
                  <a:pt x="5920966" y="2688880"/>
                </a:lnTo>
                <a:lnTo>
                  <a:pt x="6156356" y="2507810"/>
                </a:lnTo>
                <a:lnTo>
                  <a:pt x="6201624" y="2589291"/>
                </a:lnTo>
                <a:lnTo>
                  <a:pt x="6464174" y="2453489"/>
                </a:lnTo>
                <a:lnTo>
                  <a:pt x="6446067" y="2353901"/>
                </a:lnTo>
                <a:lnTo>
                  <a:pt x="6898740" y="2299581"/>
                </a:lnTo>
                <a:lnTo>
                  <a:pt x="6944008" y="2009870"/>
                </a:lnTo>
                <a:lnTo>
                  <a:pt x="7016435" y="2009870"/>
                </a:lnTo>
                <a:lnTo>
                  <a:pt x="7088863" y="1792586"/>
                </a:lnTo>
                <a:lnTo>
                  <a:pt x="7061703" y="1566250"/>
                </a:lnTo>
                <a:lnTo>
                  <a:pt x="7097917" y="1385181"/>
                </a:lnTo>
                <a:lnTo>
                  <a:pt x="7052649" y="1385181"/>
                </a:lnTo>
                <a:lnTo>
                  <a:pt x="7043596" y="995882"/>
                </a:lnTo>
                <a:lnTo>
                  <a:pt x="6980222" y="914400"/>
                </a:lnTo>
                <a:lnTo>
                  <a:pt x="6971168" y="778598"/>
                </a:lnTo>
                <a:lnTo>
                  <a:pt x="7197505" y="615636"/>
                </a:lnTo>
                <a:lnTo>
                  <a:pt x="6916847" y="624689"/>
                </a:lnTo>
                <a:lnTo>
                  <a:pt x="6925901" y="9054"/>
                </a:lnTo>
                <a:lnTo>
                  <a:pt x="6301212" y="0"/>
                </a:lnTo>
                <a:lnTo>
                  <a:pt x="6283105" y="162963"/>
                </a:lnTo>
                <a:lnTo>
                  <a:pt x="5721790" y="162963"/>
                </a:lnTo>
                <a:lnTo>
                  <a:pt x="5721790" y="552262"/>
                </a:lnTo>
                <a:lnTo>
                  <a:pt x="5015620" y="561315"/>
                </a:lnTo>
                <a:lnTo>
                  <a:pt x="5169528" y="190123"/>
                </a:lnTo>
                <a:lnTo>
                  <a:pt x="5169528" y="190123"/>
                </a:lnTo>
                <a:lnTo>
                  <a:pt x="5214796" y="99588"/>
                </a:lnTo>
                <a:lnTo>
                  <a:pt x="0" y="81481"/>
                </a:lnTo>
                <a:lnTo>
                  <a:pt x="45267" y="99588"/>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id="{B02FFBDD-0E89-435A-AC82-100EFC87A98E}"/>
              </a:ext>
            </a:extLst>
          </p:cNvPr>
          <p:cNvPicPr/>
          <p:nvPr/>
        </p:nvPicPr>
        <p:blipFill rotWithShape="1">
          <a:blip r:embed="rId2"/>
          <a:srcRect l="3617" r="7269"/>
          <a:stretch/>
        </p:blipFill>
        <p:spPr>
          <a:xfrm>
            <a:off x="4432663" y="278673"/>
            <a:ext cx="4711337" cy="6487885"/>
          </a:xfrm>
          <a:prstGeom prst="rect">
            <a:avLst/>
          </a:prstGeom>
        </p:spPr>
      </p:pic>
      <p:sp>
        <p:nvSpPr>
          <p:cNvPr id="3" name="Rectangle 2">
            <a:extLst>
              <a:ext uri="{FF2B5EF4-FFF2-40B4-BE49-F238E27FC236}">
                <a16:creationId xmlns:a16="http://schemas.microsoft.com/office/drawing/2014/main" id="{9B4087D7-D8DF-402B-9215-AA22026C79E0}"/>
              </a:ext>
            </a:extLst>
          </p:cNvPr>
          <p:cNvSpPr/>
          <p:nvPr/>
        </p:nvSpPr>
        <p:spPr>
          <a:xfrm>
            <a:off x="190122" y="2106784"/>
            <a:ext cx="6023201" cy="2674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190122" y="2106785"/>
            <a:ext cx="6023201" cy="2674221"/>
          </a:xfrm>
        </p:spPr>
        <p:txBody>
          <a:bodyPr/>
          <a:lstStyle/>
          <a:p>
            <a:r>
              <a:rPr lang="en-US" sz="2000" dirty="0"/>
              <a:t>The Newberry Neighborhood Street Plan included a “Perimeter Collector” along US 97.</a:t>
            </a:r>
          </a:p>
          <a:p>
            <a:r>
              <a:rPr lang="en-US" sz="2000" dirty="0"/>
              <a:t>While referenced in City Code, this plan was repealed by Deschutes County</a:t>
            </a:r>
          </a:p>
          <a:p>
            <a:r>
              <a:rPr lang="en-US" sz="2000" dirty="0"/>
              <a:t>The alignment of the road loops back onto Crescent Creek Drive and does not extend to Burgess or 1</a:t>
            </a:r>
            <a:r>
              <a:rPr lang="en-US" sz="2000" baseline="30000" dirty="0"/>
              <a:t>st</a:t>
            </a:r>
            <a:r>
              <a:rPr lang="en-US" sz="2000" dirty="0"/>
              <a:t> Street</a:t>
            </a:r>
          </a:p>
          <a:p>
            <a:endParaRPr lang="en-US" dirty="0"/>
          </a:p>
          <a:p>
            <a:endParaRPr lang="en-GB" dirty="0"/>
          </a:p>
        </p:txBody>
      </p:sp>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190122" y="1574905"/>
            <a:ext cx="8380640" cy="466281"/>
          </a:xfrm>
        </p:spPr>
        <p:txBody>
          <a:bodyPr/>
          <a:lstStyle/>
          <a:p>
            <a:r>
              <a:rPr lang="en-US" dirty="0"/>
              <a:t>Street Connectivity</a:t>
            </a:r>
            <a:endParaRPr lang="en-GB" dirty="0"/>
          </a:p>
        </p:txBody>
      </p:sp>
    </p:spTree>
    <p:extLst>
      <p:ext uri="{BB962C8B-B14F-4D97-AF65-F5344CB8AC3E}">
        <p14:creationId xmlns:p14="http://schemas.microsoft.com/office/powerpoint/2010/main" val="224440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EE4D13D9-B888-4A81-BF01-19FF39BCF67D}"/>
              </a:ext>
            </a:extLst>
          </p:cNvPr>
          <p:cNvPicPr>
            <a:picLocks noChangeAspect="1"/>
          </p:cNvPicPr>
          <p:nvPr/>
        </p:nvPicPr>
        <p:blipFill>
          <a:blip r:embed="rId2"/>
          <a:stretch>
            <a:fillRect/>
          </a:stretch>
        </p:blipFill>
        <p:spPr>
          <a:xfrm>
            <a:off x="3418625" y="0"/>
            <a:ext cx="5725375" cy="6858000"/>
          </a:xfrm>
          <a:prstGeom prst="rect">
            <a:avLst/>
          </a:prstGeom>
        </p:spPr>
      </p:pic>
      <p:sp>
        <p:nvSpPr>
          <p:cNvPr id="3" name="Content Placeholder 2">
            <a:extLst>
              <a:ext uri="{FF2B5EF4-FFF2-40B4-BE49-F238E27FC236}">
                <a16:creationId xmlns:a16="http://schemas.microsoft.com/office/drawing/2014/main" id="{3710EA33-E7B0-4A21-8C54-69A6821D2DCF}"/>
              </a:ext>
            </a:extLst>
          </p:cNvPr>
          <p:cNvSpPr>
            <a:spLocks noGrp="1"/>
          </p:cNvSpPr>
          <p:nvPr>
            <p:ph idx="1"/>
          </p:nvPr>
        </p:nvSpPr>
        <p:spPr>
          <a:xfrm>
            <a:off x="334735" y="1245931"/>
            <a:ext cx="3801834" cy="5394960"/>
          </a:xfrm>
          <a:solidFill>
            <a:schemeClr val="bg1">
              <a:lumMod val="85000"/>
            </a:schemeClr>
          </a:solidFill>
        </p:spPr>
        <p:txBody>
          <a:bodyPr/>
          <a:lstStyle/>
          <a:p>
            <a:r>
              <a:rPr lang="en-US" sz="2000" dirty="0"/>
              <a:t>Two public street connections to the north</a:t>
            </a:r>
          </a:p>
          <a:p>
            <a:r>
              <a:rPr lang="en-US" sz="2000" dirty="0"/>
              <a:t>Fire/Pathway connection to the north</a:t>
            </a:r>
          </a:p>
          <a:p>
            <a:r>
              <a:rPr lang="en-US" sz="2000" dirty="0"/>
              <a:t>New multiuse pathway along US 97 and three connections to project</a:t>
            </a:r>
          </a:p>
          <a:p>
            <a:r>
              <a:rPr lang="en-US" sz="2000" dirty="0"/>
              <a:t>Completion of Caldwell half street</a:t>
            </a:r>
          </a:p>
          <a:p>
            <a:r>
              <a:rPr lang="en-US" sz="2000" dirty="0"/>
              <a:t>Completion of Victory Way half street</a:t>
            </a:r>
          </a:p>
          <a:p>
            <a:r>
              <a:rPr lang="en-US" sz="2000" dirty="0"/>
              <a:t>Construction of Crescent Creek to Victory Way</a:t>
            </a:r>
          </a:p>
          <a:p>
            <a:r>
              <a:rPr lang="en-US" sz="2000" dirty="0"/>
              <a:t>Two pathways to south</a:t>
            </a:r>
          </a:p>
        </p:txBody>
      </p:sp>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Proposed Street Plan</a:t>
            </a:r>
          </a:p>
        </p:txBody>
      </p:sp>
      <p:pic>
        <p:nvPicPr>
          <p:cNvPr id="11" name="Picture 30">
            <a:extLst>
              <a:ext uri="{FF2B5EF4-FFF2-40B4-BE49-F238E27FC236}">
                <a16:creationId xmlns:a16="http://schemas.microsoft.com/office/drawing/2014/main" id="{EB7EA0E5-C54B-4B89-9A92-9E4860925AEE}"/>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8715375" y="34397"/>
            <a:ext cx="360919" cy="36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2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Purpose:</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4" y="1245931"/>
            <a:ext cx="8030645" cy="5394960"/>
          </a:xfrm>
          <a:solidFill>
            <a:schemeClr val="bg1">
              <a:lumMod val="85000"/>
            </a:schemeClr>
          </a:solidFill>
        </p:spPr>
        <p:txBody>
          <a:bodyPr/>
          <a:lstStyle/>
          <a:p>
            <a:r>
              <a:rPr lang="en-US" sz="2000" dirty="0"/>
              <a:t>Reduce the speed and volume of traffic in the neighborhood</a:t>
            </a:r>
          </a:p>
          <a:p>
            <a:r>
              <a:rPr lang="en-US" sz="2000" dirty="0"/>
              <a:t>Perimeter street is narrower than Crescent Creek Drive and includes direct residential driveways</a:t>
            </a:r>
          </a:p>
          <a:p>
            <a:r>
              <a:rPr lang="en-US" sz="2000" dirty="0"/>
              <a:t>Crescent Creek has no direct driveways and is wider, with parking bays provided for traffic calming (same as Pahlisch Crescent Creek Neighborhood)</a:t>
            </a:r>
          </a:p>
        </p:txBody>
      </p:sp>
      <p:pic>
        <p:nvPicPr>
          <p:cNvPr id="3" name="Picture 2">
            <a:extLst>
              <a:ext uri="{FF2B5EF4-FFF2-40B4-BE49-F238E27FC236}">
                <a16:creationId xmlns:a16="http://schemas.microsoft.com/office/drawing/2014/main" id="{79FEA2B2-17EA-457B-88E8-A5B3787DD081}"/>
              </a:ext>
            </a:extLst>
          </p:cNvPr>
          <p:cNvPicPr>
            <a:picLocks noChangeAspect="1"/>
          </p:cNvPicPr>
          <p:nvPr/>
        </p:nvPicPr>
        <p:blipFill rotWithShape="1">
          <a:blip r:embed="rId2"/>
          <a:srcRect t="22520"/>
          <a:stretch/>
        </p:blipFill>
        <p:spPr>
          <a:xfrm>
            <a:off x="578324" y="3675017"/>
            <a:ext cx="7559608" cy="2769326"/>
          </a:xfrm>
          <a:prstGeom prst="rect">
            <a:avLst/>
          </a:prstGeom>
        </p:spPr>
      </p:pic>
    </p:spTree>
    <p:extLst>
      <p:ext uri="{BB962C8B-B14F-4D97-AF65-F5344CB8AC3E}">
        <p14:creationId xmlns:p14="http://schemas.microsoft.com/office/powerpoint/2010/main" val="378647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Transportation System Plan Requirements</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5" y="1245931"/>
            <a:ext cx="7459436" cy="5394960"/>
          </a:xfrm>
          <a:solidFill>
            <a:schemeClr val="bg1">
              <a:lumMod val="85000"/>
            </a:schemeClr>
          </a:solidFill>
        </p:spPr>
        <p:txBody>
          <a:bodyPr/>
          <a:lstStyle/>
          <a:p>
            <a:pPr marL="0" indent="0">
              <a:buNone/>
            </a:pPr>
            <a:r>
              <a:rPr lang="en-US" sz="2000" b="1" dirty="0"/>
              <a:t>Goal 1:</a:t>
            </a:r>
            <a:r>
              <a:rPr lang="en-US" sz="2000" dirty="0"/>
              <a:t> Provision of a safe, convenient, and economically feasible system to support the growth and livability of La Pine</a:t>
            </a:r>
          </a:p>
          <a:p>
            <a:pPr marL="461963">
              <a:buFont typeface="Wingdings" panose="05000000000000000000" pitchFamily="2" charset="2"/>
              <a:buChar char="ü"/>
            </a:pPr>
            <a:r>
              <a:rPr lang="en-US" sz="2000" dirty="0"/>
              <a:t>Lower volume and speeds by residences, moving through traffic to the road designed to accommodate this need</a:t>
            </a:r>
          </a:p>
          <a:p>
            <a:pPr marL="461963">
              <a:buFont typeface="Wingdings" panose="05000000000000000000" pitchFamily="2" charset="2"/>
              <a:buChar char="ü"/>
            </a:pPr>
            <a:r>
              <a:rPr lang="en-US" sz="2000" dirty="0"/>
              <a:t>Includes fire/emergency access to north</a:t>
            </a:r>
          </a:p>
          <a:p>
            <a:pPr marL="461963">
              <a:buFont typeface="Wingdings" panose="05000000000000000000" pitchFamily="2" charset="2"/>
              <a:buChar char="ü"/>
            </a:pPr>
            <a:r>
              <a:rPr lang="en-US" sz="2000" dirty="0"/>
              <a:t>Supports connections to future developable lands</a:t>
            </a:r>
          </a:p>
          <a:p>
            <a:pPr marL="0" indent="0">
              <a:buNone/>
            </a:pPr>
            <a:r>
              <a:rPr lang="en-US" sz="2000" b="1" dirty="0"/>
              <a:t>Goal 2:</a:t>
            </a:r>
            <a:r>
              <a:rPr lang="en-US" sz="2000" dirty="0"/>
              <a:t> Provide a transportation system that incorporates a range of transportation options for all modes of travel</a:t>
            </a:r>
          </a:p>
          <a:p>
            <a:pPr marL="461963">
              <a:buFont typeface="Wingdings" panose="05000000000000000000" pitchFamily="2" charset="2"/>
              <a:buChar char="ü"/>
            </a:pPr>
            <a:r>
              <a:rPr lang="en-US" sz="2000" dirty="0"/>
              <a:t>Pedestrian pathways for direct cyclist and pedestrian travel</a:t>
            </a:r>
          </a:p>
          <a:p>
            <a:pPr marL="461963">
              <a:buFont typeface="Wingdings" panose="05000000000000000000" pitchFamily="2" charset="2"/>
              <a:buChar char="ü"/>
            </a:pPr>
            <a:r>
              <a:rPr lang="en-US" sz="2000" dirty="0"/>
              <a:t>Includes all critical connections to parks, schools, and commercial uses</a:t>
            </a:r>
          </a:p>
        </p:txBody>
      </p:sp>
    </p:spTree>
    <p:extLst>
      <p:ext uri="{BB962C8B-B14F-4D97-AF65-F5344CB8AC3E}">
        <p14:creationId xmlns:p14="http://schemas.microsoft.com/office/powerpoint/2010/main" val="404325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Transportation System Plan Requirements</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4" y="1245931"/>
            <a:ext cx="8112579" cy="5394960"/>
          </a:xfrm>
          <a:solidFill>
            <a:schemeClr val="bg1">
              <a:lumMod val="85000"/>
            </a:schemeClr>
          </a:solidFill>
        </p:spPr>
        <p:txBody>
          <a:bodyPr/>
          <a:lstStyle/>
          <a:p>
            <a:pPr marL="0" indent="0">
              <a:buNone/>
            </a:pPr>
            <a:r>
              <a:rPr lang="en-US" sz="2800" dirty="0"/>
              <a:t>Local Street Definition: </a:t>
            </a:r>
          </a:p>
          <a:p>
            <a:pPr marL="0" indent="0">
              <a:buNone/>
            </a:pPr>
            <a:r>
              <a:rPr lang="en-US" sz="2800" dirty="0"/>
              <a:t>“Provide for direct access to land. Shorter trips are common and through trips are discouraged. Travel is generally at lower speeds than on other functional classification roads. La Pine has a number of local streets. These facilities generally connect to collectors.”</a:t>
            </a:r>
          </a:p>
        </p:txBody>
      </p:sp>
    </p:spTree>
    <p:extLst>
      <p:ext uri="{BB962C8B-B14F-4D97-AF65-F5344CB8AC3E}">
        <p14:creationId xmlns:p14="http://schemas.microsoft.com/office/powerpoint/2010/main" val="274093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Neighborhood Traffic Management</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4" y="1245931"/>
            <a:ext cx="8112579" cy="5394960"/>
          </a:xfrm>
          <a:solidFill>
            <a:schemeClr val="bg1">
              <a:lumMod val="85000"/>
            </a:schemeClr>
          </a:solidFill>
        </p:spPr>
        <p:txBody>
          <a:bodyPr/>
          <a:lstStyle/>
          <a:p>
            <a:pPr marL="0" indent="0">
              <a:buNone/>
            </a:pPr>
            <a:r>
              <a:rPr lang="en-US" sz="2400" dirty="0"/>
              <a:t>The City Transportation System Plan supports the following traffic calming measures on local streets:</a:t>
            </a:r>
          </a:p>
          <a:p>
            <a:pPr marL="400050"/>
            <a:r>
              <a:rPr lang="en-US" sz="2400" dirty="0"/>
              <a:t>On-Street parking</a:t>
            </a:r>
          </a:p>
          <a:p>
            <a:pPr marL="400050"/>
            <a:r>
              <a:rPr lang="en-US" sz="2400" dirty="0"/>
              <a:t>Curb Bulb-outs (Parking bays)</a:t>
            </a:r>
          </a:p>
          <a:p>
            <a:pPr marL="400050"/>
            <a:r>
              <a:rPr lang="en-US" sz="2400" dirty="0"/>
              <a:t>Landscaping</a:t>
            </a:r>
          </a:p>
          <a:p>
            <a:pPr marL="400050"/>
            <a:r>
              <a:rPr lang="en-US" sz="2400" dirty="0"/>
              <a:t>Partial Street Closures</a:t>
            </a:r>
          </a:p>
          <a:p>
            <a:pPr marL="0" indent="0">
              <a:buNone/>
            </a:pPr>
            <a:endParaRPr lang="en-US" sz="2800" dirty="0"/>
          </a:p>
        </p:txBody>
      </p:sp>
      <p:pic>
        <p:nvPicPr>
          <p:cNvPr id="6" name="Picture 5">
            <a:extLst>
              <a:ext uri="{FF2B5EF4-FFF2-40B4-BE49-F238E27FC236}">
                <a16:creationId xmlns:a16="http://schemas.microsoft.com/office/drawing/2014/main" id="{4672EE65-C2E0-4472-8D12-916F1CA3E8FF}"/>
              </a:ext>
            </a:extLst>
          </p:cNvPr>
          <p:cNvPicPr/>
          <p:nvPr/>
        </p:nvPicPr>
        <p:blipFill>
          <a:blip r:embed="rId2"/>
          <a:stretch>
            <a:fillRect/>
          </a:stretch>
        </p:blipFill>
        <p:spPr>
          <a:xfrm>
            <a:off x="1041627" y="4248664"/>
            <a:ext cx="6538232" cy="2392227"/>
          </a:xfrm>
          <a:prstGeom prst="rect">
            <a:avLst/>
          </a:prstGeom>
        </p:spPr>
      </p:pic>
    </p:spTree>
    <p:extLst>
      <p:ext uri="{BB962C8B-B14F-4D97-AF65-F5344CB8AC3E}">
        <p14:creationId xmlns:p14="http://schemas.microsoft.com/office/powerpoint/2010/main" val="270082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Development Code</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4" y="1245931"/>
            <a:ext cx="8112579" cy="5394960"/>
          </a:xfrm>
          <a:solidFill>
            <a:schemeClr val="bg1">
              <a:lumMod val="85000"/>
            </a:schemeClr>
          </a:solidFill>
        </p:spPr>
        <p:txBody>
          <a:bodyPr/>
          <a:lstStyle/>
          <a:p>
            <a:pPr marL="0" indent="0">
              <a:buNone/>
            </a:pPr>
            <a:r>
              <a:rPr lang="en-US" sz="2800" dirty="0"/>
              <a:t>15.88.050: Pedestrian Access &amp; Circulation</a:t>
            </a:r>
          </a:p>
          <a:p>
            <a:pPr lvl="0"/>
            <a:r>
              <a:rPr lang="en-US" sz="1600" i="1" dirty="0"/>
              <a:t>A pedestrian walkway system shall extend throughout the development site and connect to adjacent sidewalks, if any, and to all future phases of the development.</a:t>
            </a:r>
            <a:endParaRPr lang="en-US" sz="1600" dirty="0"/>
          </a:p>
          <a:p>
            <a:pPr lvl="0"/>
            <a:r>
              <a:rPr lang="en-US" sz="1600" i="1" dirty="0"/>
              <a:t>Walkway shall be reasonably direct.</a:t>
            </a:r>
            <a:endParaRPr lang="en-US" sz="1600" dirty="0"/>
          </a:p>
          <a:p>
            <a:pPr lvl="0"/>
            <a:r>
              <a:rPr lang="en-US" sz="1600" i="1" dirty="0"/>
              <a:t>Multiuse pathways shall be 10-feet wide and constructed of asphalt or concrete meeting ADA requirements.</a:t>
            </a:r>
            <a:endParaRPr lang="en-US" sz="16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55591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7E86-33B8-4318-86A7-94848F287B5C}"/>
              </a:ext>
            </a:extLst>
          </p:cNvPr>
          <p:cNvSpPr>
            <a:spLocks noGrp="1"/>
          </p:cNvSpPr>
          <p:nvPr>
            <p:ph type="title"/>
          </p:nvPr>
        </p:nvSpPr>
        <p:spPr/>
        <p:txBody>
          <a:bodyPr/>
          <a:lstStyle/>
          <a:p>
            <a:r>
              <a:rPr lang="en-US" dirty="0"/>
              <a:t>Development Code</a:t>
            </a:r>
          </a:p>
        </p:txBody>
      </p:sp>
      <p:sp>
        <p:nvSpPr>
          <p:cNvPr id="10" name="Rectangle 6">
            <a:extLst>
              <a:ext uri="{FF2B5EF4-FFF2-40B4-BE49-F238E27FC236}">
                <a16:creationId xmlns:a16="http://schemas.microsoft.com/office/drawing/2014/main" id="{9363B2AD-63A2-4EE8-9C8E-F546B07E781D}"/>
              </a:ext>
            </a:extLst>
          </p:cNvPr>
          <p:cNvSpPr>
            <a:spLocks noChangeArrowheads="1"/>
          </p:cNvSpPr>
          <p:nvPr/>
        </p:nvSpPr>
        <p:spPr bwMode="auto">
          <a:xfrm>
            <a:off x="428625" y="571621"/>
            <a:ext cx="11571654" cy="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F17467D1-D40A-41E4-8D23-AB6ECC1133C9}"/>
              </a:ext>
            </a:extLst>
          </p:cNvPr>
          <p:cNvSpPr>
            <a:spLocks noChangeArrowheads="1"/>
          </p:cNvSpPr>
          <p:nvPr/>
        </p:nvSpPr>
        <p:spPr bwMode="auto">
          <a:xfrm>
            <a:off x="428625" y="1028821"/>
            <a:ext cx="11571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Content Placeholder 2">
            <a:extLst>
              <a:ext uri="{FF2B5EF4-FFF2-40B4-BE49-F238E27FC236}">
                <a16:creationId xmlns:a16="http://schemas.microsoft.com/office/drawing/2014/main" id="{B4B39D60-25DB-4EA0-BC2B-F803C7DC1E52}"/>
              </a:ext>
            </a:extLst>
          </p:cNvPr>
          <p:cNvSpPr>
            <a:spLocks noGrp="1"/>
          </p:cNvSpPr>
          <p:nvPr>
            <p:ph idx="1"/>
          </p:nvPr>
        </p:nvSpPr>
        <p:spPr>
          <a:xfrm>
            <a:off x="334734" y="1245931"/>
            <a:ext cx="8112579" cy="5394960"/>
          </a:xfrm>
          <a:solidFill>
            <a:schemeClr val="bg1">
              <a:lumMod val="85000"/>
            </a:schemeClr>
          </a:solidFill>
        </p:spPr>
        <p:txBody>
          <a:bodyPr/>
          <a:lstStyle/>
          <a:p>
            <a:pPr marL="0" indent="0">
              <a:buNone/>
            </a:pPr>
            <a:r>
              <a:rPr lang="en-US" sz="2800" dirty="0"/>
              <a:t>15.90.070: Traffic Circulation System</a:t>
            </a:r>
          </a:p>
          <a:p>
            <a:pPr marL="0" lvl="0" indent="0">
              <a:buNone/>
            </a:pPr>
            <a:r>
              <a:rPr lang="en-US" sz="1800" i="1" dirty="0"/>
              <a:t>The overall street system shall assure an adequate traffic circulation system with intersection angles, grades, tangents and curves appropriate for the traffic …The location, width and grade of streets shall be considered in their relationship to existing and planned streets, to topographical conditions, to public convenience and safety and to the proposed use or development to be served thereby.</a:t>
            </a:r>
            <a:endParaRPr lang="en-US" sz="4000" dirty="0"/>
          </a:p>
        </p:txBody>
      </p:sp>
    </p:spTree>
    <p:extLst>
      <p:ext uri="{BB962C8B-B14F-4D97-AF65-F5344CB8AC3E}">
        <p14:creationId xmlns:p14="http://schemas.microsoft.com/office/powerpoint/2010/main" val="58658223"/>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8053851d-11c4-4d5c-b789-84d58c7923f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8895C07F082A4198F06585FD1361EB" ma:contentTypeVersion="13" ma:contentTypeDescription="Create a new document." ma:contentTypeScope="" ma:versionID="986e1f1468f3e438a77bfa1640d33f4b">
  <xsd:schema xmlns:xsd="http://www.w3.org/2001/XMLSchema" xmlns:xs="http://www.w3.org/2001/XMLSchema" xmlns:p="http://schemas.microsoft.com/office/2006/metadata/properties" xmlns:ns3="7e83335f-84ef-4175-9fce-f0f814c27287" xmlns:ns4="8053851d-11c4-4d5c-b789-84d58c7923fb" targetNamespace="http://schemas.microsoft.com/office/2006/metadata/properties" ma:root="true" ma:fieldsID="977b45d50c280bc2dc1fef4cab828db1" ns3:_="" ns4:_="">
    <xsd:import namespace="7e83335f-84ef-4175-9fce-f0f814c27287"/>
    <xsd:import namespace="8053851d-11c4-4d5c-b789-84d58c7923f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3335f-84ef-4175-9fce-f0f814c272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53851d-11c4-4d5c-b789-84d58c7923f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2.xml><?xml version="1.0" encoding="utf-8"?>
<ds:datastoreItem xmlns:ds="http://schemas.openxmlformats.org/officeDocument/2006/customXml" ds:itemID="{599B7651-08C1-49A1-AFE9-4E4CD342176D}">
  <ds:schemaRef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http://purl.org/dc/terms/"/>
    <ds:schemaRef ds:uri="8053851d-11c4-4d5c-b789-84d58c7923fb"/>
    <ds:schemaRef ds:uri="7e83335f-84ef-4175-9fce-f0f814c27287"/>
    <ds:schemaRef ds:uri="http://purl.org/dc/dcmitype/"/>
  </ds:schemaRefs>
</ds:datastoreItem>
</file>

<file path=customXml/itemProps3.xml><?xml version="1.0" encoding="utf-8"?>
<ds:datastoreItem xmlns:ds="http://schemas.openxmlformats.org/officeDocument/2006/customXml" ds:itemID="{1425960F-0F2E-4FB3-ABAC-054A91E077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3335f-84ef-4175-9fce-f0f814c27287"/>
    <ds:schemaRef ds:uri="8053851d-11c4-4d5c-b789-84d58c7923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presentation</Template>
  <TotalTime>0</TotalTime>
  <Words>891</Words>
  <Application>Microsoft Office PowerPoint</Application>
  <PresentationFormat>On-screen Show (4:3)</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vt:lpstr>
      <vt:lpstr>Office Theme</vt:lpstr>
      <vt:lpstr>The Reserve in The Pines</vt:lpstr>
      <vt:lpstr>Street Connectivity</vt:lpstr>
      <vt:lpstr>Proposed Street Plan</vt:lpstr>
      <vt:lpstr>Purpose:</vt:lpstr>
      <vt:lpstr>Transportation System Plan Requirements</vt:lpstr>
      <vt:lpstr>Transportation System Plan Requirements</vt:lpstr>
      <vt:lpstr>Neighborhood Traffic Management</vt:lpstr>
      <vt:lpstr>Development Code</vt:lpstr>
      <vt:lpstr>Development Code</vt:lpstr>
      <vt:lpstr>Development Code</vt:lpstr>
      <vt:lpstr>Development Code</vt:lpstr>
      <vt:lpstr>Development Code</vt:lpstr>
      <vt:lpstr>Standards &amp; Specifications</vt:lpstr>
      <vt:lpstr>PowerPoint Presentation</vt:lpstr>
      <vt:lpstr>ODOT Comments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2019-12-05T01:33:09Z</dcterms:created>
  <dcterms:modified xsi:type="dcterms:W3CDTF">2020-02-20T00:06:32Z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0x010100F58895C07F082A4198F06585FD1361EB</vt:lpwstr>
  </property>
</Properties>
</file>