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8" r:id="rId3"/>
    <p:sldId id="276" r:id="rId4"/>
    <p:sldId id="279" r:id="rId5"/>
    <p:sldId id="298" r:id="rId6"/>
    <p:sldId id="281" r:id="rId7"/>
    <p:sldId id="285" r:id="rId8"/>
    <p:sldId id="296" r:id="rId9"/>
    <p:sldId id="294" r:id="rId10"/>
    <p:sldId id="299" r:id="rId11"/>
    <p:sldId id="300" r:id="rId12"/>
    <p:sldId id="301" r:id="rId13"/>
    <p:sldId id="290" r:id="rId14"/>
    <p:sldId id="291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4" frameSlides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760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FF9701-4B03-FB4A-8C4F-FA6D174CCAC4}" type="datetimeFigureOut">
              <a:rPr lang="en-US" smtClean="0"/>
              <a:pPr/>
              <a:t>2/19/20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66344-9C36-A040-84DD-462B38DAF6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95E685-CD7C-CF4C-A8C3-B949FB343588}" type="datetimeFigureOut">
              <a:rPr lang="en-US" smtClean="0"/>
              <a:pPr/>
              <a:t>2/19/20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276EAB-9ED8-634E-977C-B00ED7B9F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76EAB-9ED8-634E-977C-B00ED7B9FD9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8064-0F4C-8E46-BCAB-B757A6BE833E}" type="datetimeFigureOut">
              <a:rPr lang="en-US" smtClean="0"/>
              <a:pPr/>
              <a:t>2/19/20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0B4B6-A252-F34F-9225-A41CE36D97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8064-0F4C-8E46-BCAB-B757A6BE833E}" type="datetimeFigureOut">
              <a:rPr lang="en-US" smtClean="0"/>
              <a:pPr/>
              <a:t>2/19/20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0B4B6-A252-F34F-9225-A41CE36D97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8064-0F4C-8E46-BCAB-B757A6BE833E}" type="datetimeFigureOut">
              <a:rPr lang="en-US" smtClean="0"/>
              <a:pPr/>
              <a:t>2/19/20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0B4B6-A252-F34F-9225-A41CE36D97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8064-0F4C-8E46-BCAB-B757A6BE833E}" type="datetimeFigureOut">
              <a:rPr lang="en-US" smtClean="0"/>
              <a:pPr/>
              <a:t>2/19/20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0B4B6-A252-F34F-9225-A41CE36D97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8064-0F4C-8E46-BCAB-B757A6BE833E}" type="datetimeFigureOut">
              <a:rPr lang="en-US" smtClean="0"/>
              <a:pPr/>
              <a:t>2/19/20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0B4B6-A252-F34F-9225-A41CE36D97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8064-0F4C-8E46-BCAB-B757A6BE833E}" type="datetimeFigureOut">
              <a:rPr lang="en-US" smtClean="0"/>
              <a:pPr/>
              <a:t>2/19/20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0B4B6-A252-F34F-9225-A41CE36D97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8064-0F4C-8E46-BCAB-B757A6BE833E}" type="datetimeFigureOut">
              <a:rPr lang="en-US" smtClean="0"/>
              <a:pPr/>
              <a:t>2/19/20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0B4B6-A252-F34F-9225-A41CE36D97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8064-0F4C-8E46-BCAB-B757A6BE833E}" type="datetimeFigureOut">
              <a:rPr lang="en-US" smtClean="0"/>
              <a:pPr/>
              <a:t>2/19/20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0B4B6-A252-F34F-9225-A41CE36D97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8064-0F4C-8E46-BCAB-B757A6BE833E}" type="datetimeFigureOut">
              <a:rPr lang="en-US" smtClean="0"/>
              <a:pPr/>
              <a:t>2/19/20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0B4B6-A252-F34F-9225-A41CE36D97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8064-0F4C-8E46-BCAB-B757A6BE833E}" type="datetimeFigureOut">
              <a:rPr lang="en-US" smtClean="0"/>
              <a:pPr/>
              <a:t>2/19/20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0B4B6-A252-F34F-9225-A41CE36D97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8064-0F4C-8E46-BCAB-B757A6BE833E}" type="datetimeFigureOut">
              <a:rPr lang="en-US" smtClean="0"/>
              <a:pPr/>
              <a:t>2/19/20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0B4B6-A252-F34F-9225-A41CE36D97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B8064-0F4C-8E46-BCAB-B757A6BE833E}" type="datetimeFigureOut">
              <a:rPr lang="en-US" smtClean="0"/>
              <a:pPr/>
              <a:t>2/19/20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0B4B6-A252-F34F-9225-A41CE36D97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140" y="2631014"/>
            <a:ext cx="8458200" cy="2017186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376092"/>
                </a:solidFill>
              </a:rPr>
              <a:t>01SUB</a:t>
            </a:r>
            <a:r>
              <a:rPr lang="en-US" sz="4000" b="1" dirty="0" smtClean="0">
                <a:solidFill>
                  <a:srgbClr val="376092"/>
                </a:solidFill>
              </a:rPr>
              <a:t>-</a:t>
            </a:r>
            <a:r>
              <a:rPr lang="en-US" sz="4000" b="1" dirty="0" smtClean="0">
                <a:solidFill>
                  <a:srgbClr val="376092"/>
                </a:solidFill>
              </a:rPr>
              <a:t>20</a:t>
            </a:r>
            <a:r>
              <a:rPr lang="en-US" sz="4000" b="1" dirty="0" smtClean="0">
                <a:solidFill>
                  <a:srgbClr val="376092"/>
                </a:solidFill>
              </a:rPr>
              <a:t>: </a:t>
            </a:r>
            <a:r>
              <a:rPr lang="en-US" sz="4000" b="1" i="1" dirty="0" smtClean="0">
                <a:solidFill>
                  <a:srgbClr val="376092"/>
                </a:solidFill>
              </a:rPr>
              <a:t>Reserve in the Pines</a:t>
            </a:r>
            <a:br>
              <a:rPr lang="en-US" sz="4000" b="1" i="1" dirty="0" smtClean="0">
                <a:solidFill>
                  <a:srgbClr val="376092"/>
                </a:solidFill>
              </a:rPr>
            </a:br>
            <a:r>
              <a:rPr lang="en-US" sz="4000" b="1" i="1" dirty="0" smtClean="0">
                <a:solidFill>
                  <a:srgbClr val="376092"/>
                </a:solidFill>
              </a:rPr>
              <a:t/>
            </a:r>
            <a:br>
              <a:rPr lang="en-US" sz="4000" b="1" i="1" dirty="0" smtClean="0">
                <a:solidFill>
                  <a:srgbClr val="376092"/>
                </a:solidFill>
              </a:rPr>
            </a:br>
            <a:r>
              <a:rPr lang="en-US" sz="4000" b="1" i="1" dirty="0" smtClean="0">
                <a:solidFill>
                  <a:srgbClr val="376092"/>
                </a:solidFill>
              </a:rPr>
              <a:t>Quadrant Plan &amp;</a:t>
            </a:r>
            <a:br>
              <a:rPr lang="en-US" sz="4000" b="1" i="1" dirty="0" smtClean="0">
                <a:solidFill>
                  <a:srgbClr val="376092"/>
                </a:solidFill>
              </a:rPr>
            </a:br>
            <a:r>
              <a:rPr lang="en-US" sz="4000" b="1" i="1" dirty="0" smtClean="0">
                <a:solidFill>
                  <a:srgbClr val="376092"/>
                </a:solidFill>
              </a:rPr>
              <a:t>Subdivision Tentative </a:t>
            </a:r>
            <a:r>
              <a:rPr lang="en-US" sz="4000" b="1" i="1" dirty="0" smtClean="0">
                <a:solidFill>
                  <a:srgbClr val="376092"/>
                </a:solidFill>
              </a:rPr>
              <a:t>Plat</a:t>
            </a:r>
            <a:br>
              <a:rPr lang="en-US" sz="4000" b="1" i="1" dirty="0" smtClean="0">
                <a:solidFill>
                  <a:srgbClr val="376092"/>
                </a:solidFill>
              </a:rPr>
            </a:br>
            <a:r>
              <a:rPr lang="en-US" sz="4000" b="1" dirty="0" smtClean="0">
                <a:solidFill>
                  <a:srgbClr val="376092"/>
                </a:solidFill>
              </a:rPr>
              <a:t/>
            </a:r>
            <a:br>
              <a:rPr lang="en-US" sz="4000" b="1" dirty="0" smtClean="0">
                <a:solidFill>
                  <a:srgbClr val="376092"/>
                </a:solidFill>
              </a:rPr>
            </a:br>
            <a:r>
              <a:rPr lang="en-US" sz="4000" b="1" i="1" dirty="0" smtClean="0">
                <a:solidFill>
                  <a:srgbClr val="376092"/>
                </a:solidFill>
              </a:rPr>
              <a:t/>
            </a:r>
            <a:br>
              <a:rPr lang="en-US" sz="4000" b="1" i="1" dirty="0" smtClean="0">
                <a:solidFill>
                  <a:srgbClr val="376092"/>
                </a:solidFill>
              </a:rPr>
            </a:br>
            <a:endParaRPr lang="en-US" sz="4000" b="1" i="1" dirty="0">
              <a:solidFill>
                <a:srgbClr val="37609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4820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City of La Pine</a:t>
            </a:r>
          </a:p>
          <a:p>
            <a:r>
              <a:rPr lang="en-US" dirty="0" smtClean="0"/>
              <a:t>Planning Commission Hearing</a:t>
            </a:r>
            <a:endParaRPr lang="en-US" dirty="0" smtClean="0"/>
          </a:p>
          <a:p>
            <a:r>
              <a:rPr lang="en-US" dirty="0" smtClean="0"/>
              <a:t>February 19, 2020</a:t>
            </a:r>
            <a:endParaRPr lang="en-US" dirty="0" smtClean="0"/>
          </a:p>
        </p:txBody>
      </p:sp>
      <p:pic>
        <p:nvPicPr>
          <p:cNvPr id="16386" name="Picture 20" descr="La Pine_logo Brow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9132" y="538168"/>
            <a:ext cx="1611313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-16986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Extension north to Caldwell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Screen Shot 2020-02-19 at 12.30.4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752241"/>
            <a:ext cx="7721600" cy="597875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816600" y="752241"/>
            <a:ext cx="914400" cy="914400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41800" y="3505200"/>
            <a:ext cx="914400" cy="914400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035300" y="5892800"/>
            <a:ext cx="914400" cy="914400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986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Extension south to Victory</a:t>
            </a:r>
            <a:endParaRPr lang="en-US" dirty="0"/>
          </a:p>
        </p:txBody>
      </p:sp>
      <p:pic>
        <p:nvPicPr>
          <p:cNvPr id="10" name="Picture 9" descr="Screen Shot 2020-02-18 at 9.40.3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4914" y="787400"/>
            <a:ext cx="4578645" cy="6057900"/>
          </a:xfrm>
          <a:prstGeom prst="rect">
            <a:avLst/>
          </a:prstGeom>
        </p:spPr>
      </p:pic>
      <p:pic>
        <p:nvPicPr>
          <p:cNvPr id="9" name="Content Placeholder 8" descr="Screen Shot 2020-02-19 at 12.38.03 PM.png"/>
          <p:cNvPicPr>
            <a:picLocks noGrp="1" noChangeAspect="1"/>
          </p:cNvPicPr>
          <p:nvPr>
            <p:ph idx="1"/>
          </p:nvPr>
        </p:nvPicPr>
        <p:blipFill>
          <a:blip r:embed="rId3"/>
          <a:srcRect l="-71683" r="-71683"/>
          <a:stretch>
            <a:fillRect/>
          </a:stretch>
        </p:blipFill>
        <p:spPr>
          <a:xfrm>
            <a:off x="-2235201" y="787400"/>
            <a:ext cx="9314947" cy="5122862"/>
          </a:xfrm>
        </p:spPr>
      </p:pic>
      <p:cxnSp>
        <p:nvCxnSpPr>
          <p:cNvPr id="7" name="Straight Arrow Connector 6"/>
          <p:cNvCxnSpPr/>
          <p:nvPr/>
        </p:nvCxnSpPr>
        <p:spPr>
          <a:xfrm rot="10800000" flipV="1">
            <a:off x="3517014" y="3949700"/>
            <a:ext cx="977900" cy="6858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Screen Shot 2020-02-19 at 12.40.09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0571" r="-10571"/>
          <a:stretch>
            <a:fillRect/>
          </a:stretch>
        </p:blipFill>
        <p:spPr>
          <a:xfrm>
            <a:off x="-555993" y="1080166"/>
            <a:ext cx="10182593" cy="5600033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-16986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Extension south to Victory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5816600" y="2463800"/>
            <a:ext cx="914400" cy="914400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Conditions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See end of staff report.</a:t>
            </a:r>
            <a:r>
              <a:rPr lang="en-US" dirty="0" smtClean="0"/>
              <a:t> </a:t>
            </a:r>
          </a:p>
          <a:p>
            <a:r>
              <a:rPr lang="en-US" dirty="0" smtClean="0"/>
              <a:t>Some conditions are by phase.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Record Requested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ODOT has requested (2/19/20) that the record remain open. </a:t>
            </a:r>
          </a:p>
          <a:p>
            <a:endParaRPr lang="en-US" dirty="0" smtClean="0"/>
          </a:p>
          <a:p>
            <a:r>
              <a:rPr lang="en-US" dirty="0" smtClean="0"/>
              <a:t>LPDC requires that when left open, it be for a minimum of 14 days (7 days open, 7 days rebuttal).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21 days also an option (7 days open, 7 days applicant rebuttal, 7 days closing argument if desired by applicant)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2862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376092"/>
                </a:solidFill>
              </a:rPr>
              <a:t>Applicable Review Criteria</a:t>
            </a:r>
            <a:endParaRPr lang="en-US" b="1" dirty="0">
              <a:solidFill>
                <a:srgbClr val="37609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0138"/>
            <a:ext cx="8229600" cy="575786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i="1" dirty="0" smtClean="0"/>
              <a:t>City of La Pine Development Code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Article 3. Zoning Districts</a:t>
            </a:r>
          </a:p>
          <a:p>
            <a:pPr lvl="1"/>
            <a:r>
              <a:rPr lang="en-US" dirty="0" smtClean="0"/>
              <a:t>Chapter </a:t>
            </a:r>
            <a:r>
              <a:rPr lang="en-US" dirty="0" smtClean="0"/>
              <a:t>15.20 </a:t>
            </a:r>
            <a:r>
              <a:rPr lang="en-US" dirty="0" smtClean="0"/>
              <a:t>Residential</a:t>
            </a:r>
            <a:r>
              <a:rPr lang="en-US" dirty="0" smtClean="0"/>
              <a:t> Master Plan Zone</a:t>
            </a:r>
          </a:p>
          <a:p>
            <a:pPr lvl="1"/>
            <a:r>
              <a:rPr lang="en-US" dirty="0" smtClean="0"/>
              <a:t>Chapter 15.22 Commercial and Mixed-Use Zones</a:t>
            </a:r>
            <a:endParaRPr lang="en-US" dirty="0" smtClean="0"/>
          </a:p>
          <a:p>
            <a:pPr lvl="1"/>
            <a:endParaRPr lang="en-US" dirty="0" smtClean="0"/>
          </a:p>
          <a:p>
            <a:pPr>
              <a:buNone/>
            </a:pPr>
            <a:r>
              <a:rPr lang="en-US" dirty="0" smtClean="0"/>
              <a:t>Article 4. Overlay Zones</a:t>
            </a:r>
          </a:p>
          <a:p>
            <a:pPr lvl="1"/>
            <a:r>
              <a:rPr lang="en-US" dirty="0" smtClean="0"/>
              <a:t>Chapter</a:t>
            </a:r>
            <a:r>
              <a:rPr lang="en-US" dirty="0" smtClean="0"/>
              <a:t> 15.30 Overlay Zones Generally</a:t>
            </a:r>
          </a:p>
          <a:p>
            <a:pPr lvl="1"/>
            <a:r>
              <a:rPr lang="en-US" dirty="0" smtClean="0"/>
              <a:t>Chapter </a:t>
            </a:r>
            <a:r>
              <a:rPr lang="en-US" dirty="0" smtClean="0"/>
              <a:t>15.32 Newberry Neighborhood Planning Area (NNPA) Overlay Zone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Article </a:t>
            </a:r>
            <a:r>
              <a:rPr lang="en-US" dirty="0" smtClean="0"/>
              <a:t>5. Development Standards</a:t>
            </a:r>
          </a:p>
          <a:p>
            <a:pPr lvl="1" fontAlgn="base"/>
            <a:r>
              <a:rPr lang="en-US" dirty="0" smtClean="0"/>
              <a:t>Chapter 15.80 Development Standards, Generally</a:t>
            </a:r>
          </a:p>
          <a:p>
            <a:pPr lvl="1" fontAlgn="base"/>
            <a:r>
              <a:rPr lang="en-US" dirty="0" smtClean="0"/>
              <a:t>Chapter 15.88 Access and Circulation</a:t>
            </a:r>
          </a:p>
          <a:p>
            <a:pPr lvl="1" fontAlgn="base"/>
            <a:r>
              <a:rPr lang="en-US" dirty="0" smtClean="0"/>
              <a:t>Chapter 15.90 Public Facilities</a:t>
            </a:r>
          </a:p>
          <a:p>
            <a:pPr lvl="1" fontAlgn="base"/>
            <a:r>
              <a:rPr lang="en-US" dirty="0" smtClean="0"/>
              <a:t>Chapter 15.92 Additional Standards for Land Divisions</a:t>
            </a:r>
          </a:p>
          <a:p>
            <a:pPr lvl="1" fontAlgn="base"/>
            <a:r>
              <a:rPr lang="en-US" dirty="0" smtClean="0"/>
              <a:t>Chapter 15.94 Improvement Procedures and Guarantees</a:t>
            </a:r>
          </a:p>
          <a:p>
            <a:pPr lvl="1" fontAlgn="base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Article 7. Procedures</a:t>
            </a:r>
          </a:p>
          <a:p>
            <a:pPr lvl="1" fontAlgn="base"/>
            <a:r>
              <a:rPr lang="en-US" dirty="0" smtClean="0"/>
              <a:t>Chapter 15.204 Application Procedures</a:t>
            </a:r>
          </a:p>
          <a:p>
            <a:pPr lvl="1" fontAlgn="base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Article 9</a:t>
            </a:r>
            <a:r>
              <a:rPr lang="it-IT" dirty="0" smtClean="0"/>
              <a:t>. </a:t>
            </a:r>
            <a:r>
              <a:rPr lang="en-US" dirty="0" smtClean="0"/>
              <a:t>Land Divisions</a:t>
            </a:r>
          </a:p>
          <a:p>
            <a:pPr lvl="1" fontAlgn="base"/>
            <a:r>
              <a:rPr lang="en-US" dirty="0" smtClean="0"/>
              <a:t>Chapter 15.402 General Provisions</a:t>
            </a:r>
          </a:p>
          <a:p>
            <a:pPr lvl="1" fontAlgn="base"/>
            <a:r>
              <a:rPr lang="en-US" dirty="0" smtClean="0"/>
              <a:t>Chapter 15.406 Subdivisions and Planned Unit Developments (PUD)</a:t>
            </a:r>
            <a:endParaRPr lang="en-US" dirty="0" smtClean="0"/>
          </a:p>
          <a:p>
            <a:pPr lvl="1" fontAlgn="base"/>
            <a:r>
              <a:rPr lang="en-US" dirty="0" smtClean="0"/>
              <a:t>Chapter </a:t>
            </a:r>
            <a:r>
              <a:rPr lang="en-US" dirty="0" smtClean="0"/>
              <a:t>15.418 Processing and Recording </a:t>
            </a:r>
            <a:r>
              <a:rPr lang="en-US" dirty="0" smtClean="0"/>
              <a:t>Procedures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30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376092"/>
                </a:solidFill>
              </a:rPr>
              <a:t>Process/Notices</a:t>
            </a:r>
            <a:endParaRPr lang="en-US" b="1" dirty="0">
              <a:solidFill>
                <a:srgbClr val="37609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138" y="880536"/>
            <a:ext cx="8686800" cy="5977463"/>
          </a:xfrm>
        </p:spPr>
        <p:txBody>
          <a:bodyPr>
            <a:normAutofit fontScale="77500" lnSpcReduction="20000"/>
          </a:bodyPr>
          <a:lstStyle/>
          <a:p>
            <a:pPr lvl="1">
              <a:buNone/>
            </a:pPr>
            <a:endParaRPr lang="en-US" dirty="0" smtClean="0"/>
          </a:p>
          <a:p>
            <a:r>
              <a:rPr lang="en-US" i="1" dirty="0" smtClean="0"/>
              <a:t>Public Notice</a:t>
            </a:r>
          </a:p>
          <a:p>
            <a:pPr lvl="1"/>
            <a:r>
              <a:rPr lang="en-US" dirty="0" smtClean="0"/>
              <a:t>Mailed to property owners within</a:t>
            </a:r>
            <a:r>
              <a:rPr lang="en-US" dirty="0" smtClean="0"/>
              <a:t> </a:t>
            </a:r>
            <a:r>
              <a:rPr lang="en-US" dirty="0" smtClean="0"/>
              <a:t>250</a:t>
            </a:r>
            <a:r>
              <a:rPr lang="en-US" dirty="0" smtClean="0"/>
              <a:t>’</a:t>
            </a:r>
            <a:r>
              <a:rPr lang="en-US" dirty="0" smtClean="0"/>
              <a:t>, Planning Commission and City Council</a:t>
            </a:r>
          </a:p>
          <a:p>
            <a:pPr lvl="1"/>
            <a:r>
              <a:rPr lang="en-US" dirty="0" smtClean="0"/>
              <a:t>Newspapers</a:t>
            </a:r>
          </a:p>
          <a:p>
            <a:pPr lvl="1"/>
            <a:r>
              <a:rPr lang="en-US" dirty="0" smtClean="0"/>
              <a:t>Website</a:t>
            </a:r>
          </a:p>
          <a:p>
            <a:pPr lvl="1"/>
            <a:r>
              <a:rPr lang="en-US" dirty="0" smtClean="0"/>
              <a:t>Regular locations around town</a:t>
            </a:r>
          </a:p>
          <a:p>
            <a:pPr lvl="1">
              <a:buNone/>
            </a:pPr>
            <a:endParaRPr lang="en-US" i="1" dirty="0" smtClean="0"/>
          </a:p>
          <a:p>
            <a:r>
              <a:rPr lang="en-US" i="1" dirty="0" smtClean="0"/>
              <a:t>Planning Commission Hearing,</a:t>
            </a:r>
            <a:r>
              <a:rPr lang="en-US" i="1" dirty="0" smtClean="0"/>
              <a:t> February 19, 2020</a:t>
            </a:r>
          </a:p>
          <a:p>
            <a:pPr>
              <a:buNone/>
            </a:pPr>
            <a:endParaRPr lang="en-US" i="1" dirty="0" smtClean="0"/>
          </a:p>
          <a:p>
            <a:r>
              <a:rPr lang="en-US" i="1" dirty="0" smtClean="0"/>
              <a:t>Next </a:t>
            </a:r>
            <a:r>
              <a:rPr lang="en-US" i="1" dirty="0" smtClean="0"/>
              <a:t>Steps after Approval:</a:t>
            </a:r>
            <a:endParaRPr lang="en-US" dirty="0" smtClean="0"/>
          </a:p>
          <a:p>
            <a:pPr lvl="1"/>
            <a:r>
              <a:rPr lang="en-US" dirty="0" smtClean="0"/>
              <a:t>Meet conditions of approval (timelines vary)</a:t>
            </a:r>
            <a:endParaRPr lang="en-US" dirty="0" smtClean="0"/>
          </a:p>
          <a:p>
            <a:pPr lvl="1"/>
            <a:r>
              <a:rPr lang="en-US" dirty="0" smtClean="0"/>
              <a:t>Construction </a:t>
            </a:r>
            <a:r>
              <a:rPr lang="en-US" dirty="0" smtClean="0"/>
              <a:t>plans to be submitted to City &amp; County for review</a:t>
            </a:r>
          </a:p>
          <a:p>
            <a:pPr lvl="1"/>
            <a:r>
              <a:rPr lang="en-US" dirty="0" smtClean="0"/>
              <a:t>Pre-construction meeting with City</a:t>
            </a:r>
          </a:p>
          <a:p>
            <a:pPr lvl="1"/>
            <a:r>
              <a:rPr lang="en-US" dirty="0" smtClean="0"/>
              <a:t>Construction or bonding of public improvements</a:t>
            </a:r>
          </a:p>
          <a:p>
            <a:pPr lvl="1"/>
            <a:r>
              <a:rPr lang="en-US" dirty="0" smtClean="0"/>
              <a:t>Filing of Final Plat</a:t>
            </a:r>
          </a:p>
          <a:p>
            <a:pPr lvl="1"/>
            <a:r>
              <a:rPr lang="en-US" dirty="0" smtClean="0"/>
              <a:t>Building Permit reviews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576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376092"/>
                </a:solidFill>
              </a:rPr>
              <a:t>Proposal</a:t>
            </a:r>
            <a:endParaRPr lang="en-US" b="1" dirty="0">
              <a:solidFill>
                <a:srgbClr val="37609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2776"/>
            <a:ext cx="8229600" cy="4708525"/>
          </a:xfrm>
        </p:spPr>
        <p:txBody>
          <a:bodyPr>
            <a:normAutofit/>
          </a:bodyPr>
          <a:lstStyle/>
          <a:p>
            <a:r>
              <a:rPr lang="en-US" sz="2800" i="1" dirty="0" smtClean="0"/>
              <a:t>Tentative Plat for</a:t>
            </a:r>
            <a:r>
              <a:rPr lang="en-US" sz="2800" i="1" dirty="0" smtClean="0"/>
              <a:t> 192-lot subdivision </a:t>
            </a:r>
          </a:p>
          <a:p>
            <a:pPr lvl="1"/>
            <a:r>
              <a:rPr lang="en-US" sz="2400" dirty="0" smtClean="0"/>
              <a:t>4 residential </a:t>
            </a:r>
            <a:r>
              <a:rPr lang="en-US" sz="2400" dirty="0" smtClean="0"/>
              <a:t>phases, 2 commercial phases</a:t>
            </a:r>
            <a:endParaRPr lang="en-US" sz="2400" dirty="0" smtClean="0"/>
          </a:p>
          <a:p>
            <a:pPr lvl="1"/>
            <a:r>
              <a:rPr lang="en-US" sz="2400" dirty="0" smtClean="0"/>
              <a:t>Lot </a:t>
            </a:r>
            <a:r>
              <a:rPr lang="en-US" sz="2400" dirty="0" smtClean="0"/>
              <a:t>sizes:</a:t>
            </a:r>
            <a:r>
              <a:rPr lang="en-US" sz="2400" dirty="0" smtClean="0"/>
              <a:t> 5,115 </a:t>
            </a:r>
            <a:r>
              <a:rPr lang="en-US" sz="2400" dirty="0" err="1" smtClean="0"/>
              <a:t>sf</a:t>
            </a:r>
            <a:r>
              <a:rPr lang="en-US" sz="2400" dirty="0" smtClean="0"/>
              <a:t> to</a:t>
            </a:r>
            <a:r>
              <a:rPr lang="en-US" sz="2400" dirty="0" smtClean="0"/>
              <a:t> 9,793 </a:t>
            </a:r>
            <a:r>
              <a:rPr lang="en-US" sz="2400" dirty="0" err="1" smtClean="0"/>
              <a:t>sf</a:t>
            </a:r>
            <a:endParaRPr lang="en-US" sz="2400" dirty="0" smtClean="0"/>
          </a:p>
          <a:p>
            <a:pPr lvl="1"/>
            <a:r>
              <a:rPr lang="en-US" sz="2400" dirty="0" smtClean="0"/>
              <a:t>Zoned residential</a:t>
            </a:r>
            <a:r>
              <a:rPr lang="en-US" sz="2400" dirty="0" smtClean="0"/>
              <a:t> master plan (RMP) and mixed use commercial (CMX)</a:t>
            </a:r>
          </a:p>
          <a:p>
            <a:pPr lvl="1"/>
            <a:r>
              <a:rPr lang="en-US" sz="2400" dirty="0" smtClean="0"/>
              <a:t>Parks, Open Space</a:t>
            </a:r>
          </a:p>
          <a:p>
            <a:pPr lvl="1"/>
            <a:endParaRPr lang="en-US" dirty="0"/>
          </a:p>
        </p:txBody>
      </p:sp>
      <p:pic>
        <p:nvPicPr>
          <p:cNvPr id="6" name="Picture 5" descr="Screen Shot 2020-02-19 at 12.00.3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553" y="2895600"/>
            <a:ext cx="5034847" cy="3898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Screen Shot 2020-02-19 at 12.00.33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0403" r="-20403"/>
          <a:stretch>
            <a:fillRect/>
          </a:stretch>
        </p:blipFill>
        <p:spPr>
          <a:xfrm>
            <a:off x="-1828801" y="0"/>
            <a:ext cx="12770167" cy="70231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Public Works confirmed water capacity.</a:t>
            </a:r>
          </a:p>
          <a:p>
            <a:r>
              <a:rPr lang="en-US" dirty="0" smtClean="0"/>
              <a:t>Final construction plans to be submitted to City for review and approval.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Sewer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Per City Engineer,</a:t>
            </a:r>
            <a:r>
              <a:rPr lang="en-US" dirty="0" smtClean="0"/>
              <a:t> wet well at Newberry </a:t>
            </a:r>
            <a:r>
              <a:rPr lang="en-US" dirty="0" smtClean="0"/>
              <a:t>Pump Station will be </a:t>
            </a:r>
            <a:r>
              <a:rPr lang="en-US" dirty="0" smtClean="0"/>
              <a:t>at </a:t>
            </a:r>
            <a:r>
              <a:rPr lang="en-US" dirty="0" smtClean="0"/>
              <a:t>capacity. Developer shall</a:t>
            </a:r>
            <a:r>
              <a:rPr lang="en-US" dirty="0" smtClean="0"/>
              <a:t> construct new wet well prior to final plat approval of 2</a:t>
            </a:r>
            <a:r>
              <a:rPr lang="en-US" baseline="30000" dirty="0" smtClean="0"/>
              <a:t>nd</a:t>
            </a:r>
            <a:r>
              <a:rPr lang="en-US" dirty="0" smtClean="0"/>
              <a:t> residential phase.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Septic tank </a:t>
            </a:r>
            <a:r>
              <a:rPr lang="en-US" dirty="0" err="1" smtClean="0"/>
              <a:t>siting</a:t>
            </a:r>
            <a:r>
              <a:rPr lang="en-US" dirty="0" smtClean="0"/>
              <a:t> to be approved during building permit review.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Final construction plans to be submitted to City for review and approval.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00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Proposal includes extension </a:t>
            </a:r>
            <a:r>
              <a:rPr lang="en-US" sz="2800" dirty="0" smtClean="0"/>
              <a:t>of</a:t>
            </a:r>
            <a:r>
              <a:rPr lang="en-US" sz="2800" dirty="0" smtClean="0"/>
              <a:t> Crescent Creek </a:t>
            </a:r>
            <a:r>
              <a:rPr lang="en-US" sz="2800" dirty="0" smtClean="0"/>
              <a:t>Drive</a:t>
            </a:r>
            <a:r>
              <a:rPr lang="en-US" sz="2800" dirty="0" smtClean="0"/>
              <a:t>, Memorial </a:t>
            </a:r>
            <a:r>
              <a:rPr lang="en-US" sz="2800" dirty="0" smtClean="0"/>
              <a:t>Lane </a:t>
            </a:r>
            <a:r>
              <a:rPr lang="en-US" sz="2800" dirty="0" smtClean="0"/>
              <a:t>(as a local street).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Conditions require extension of Victory Way, Caldwell Drive. </a:t>
            </a:r>
          </a:p>
          <a:p>
            <a:endParaRPr lang="en-US" sz="2800" dirty="0" smtClean="0"/>
          </a:p>
          <a:p>
            <a:r>
              <a:rPr lang="en-US" sz="2800" dirty="0" smtClean="0"/>
              <a:t>Conditions also require extension of easternmost north-south street to Victory Way and Caldwell Drive.</a:t>
            </a:r>
          </a:p>
          <a:p>
            <a:endParaRPr lang="en-US" sz="2800" dirty="0" smtClean="0"/>
          </a:p>
          <a:p>
            <a:r>
              <a:rPr lang="en-US" sz="2800" dirty="0" smtClean="0"/>
              <a:t>Conditions include construction of southbound left turn lane at Huntington/Memorial.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986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Extension north to Caldwell</a:t>
            </a:r>
            <a:endParaRPr lang="en-US" dirty="0"/>
          </a:p>
        </p:txBody>
      </p:sp>
      <p:pic>
        <p:nvPicPr>
          <p:cNvPr id="8" name="Content Placeholder 7" descr="Screen Shot 2020-02-19 at 12.06.46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55398" r="-55398"/>
          <a:stretch>
            <a:fillRect/>
          </a:stretch>
        </p:blipFill>
        <p:spPr>
          <a:xfrm>
            <a:off x="-1689100" y="1417638"/>
            <a:ext cx="8229600" cy="4525963"/>
          </a:xfrm>
        </p:spPr>
      </p:pic>
      <p:cxnSp>
        <p:nvCxnSpPr>
          <p:cNvPr id="7" name="Straight Arrow Connector 6"/>
          <p:cNvCxnSpPr/>
          <p:nvPr/>
        </p:nvCxnSpPr>
        <p:spPr>
          <a:xfrm rot="10800000" flipV="1">
            <a:off x="3695700" y="1648618"/>
            <a:ext cx="977900" cy="6858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Screen Shot 2020-02-18 at 9.40.30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4914" y="787400"/>
            <a:ext cx="4578645" cy="60579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1740</TotalTime>
  <Words>495</Words>
  <Application>Microsoft Macintosh PowerPoint</Application>
  <PresentationFormat>On-screen Show (4:3)</PresentationFormat>
  <Paragraphs>82</Paragraphs>
  <Slides>14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01SUB-20: Reserve in the Pines  Quadrant Plan &amp; Subdivision Tentative Plat   </vt:lpstr>
      <vt:lpstr>Applicable Review Criteria</vt:lpstr>
      <vt:lpstr>Process/Notices</vt:lpstr>
      <vt:lpstr>Proposal</vt:lpstr>
      <vt:lpstr>Slide 5</vt:lpstr>
      <vt:lpstr>Water</vt:lpstr>
      <vt:lpstr>Sewer</vt:lpstr>
      <vt:lpstr>Transportation</vt:lpstr>
      <vt:lpstr>Extension north to Caldwell</vt:lpstr>
      <vt:lpstr>Slide 10</vt:lpstr>
      <vt:lpstr>Extension south to Victory</vt:lpstr>
      <vt:lpstr>Slide 12</vt:lpstr>
      <vt:lpstr>Proposed Conditions</vt:lpstr>
      <vt:lpstr>Open Record Requested</vt:lpstr>
    </vt:vector>
  </TitlesOfParts>
  <Company>United States Air Force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Tammy Wisco</dc:creator>
  <cp:lastModifiedBy>Tammy Wisco</cp:lastModifiedBy>
  <cp:revision>69</cp:revision>
  <cp:lastPrinted>2016-04-20T19:26:24Z</cp:lastPrinted>
  <dcterms:created xsi:type="dcterms:W3CDTF">2020-02-19T19:56:34Z</dcterms:created>
  <dcterms:modified xsi:type="dcterms:W3CDTF">2020-02-20T00:28:54Z</dcterms:modified>
</cp:coreProperties>
</file>