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Layouts/slideLayout9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17.xml" ContentType="application/vnd.openxmlformats-officedocument.presentationml.slid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68" r:id="rId3"/>
    <p:sldId id="276" r:id="rId4"/>
    <p:sldId id="279" r:id="rId5"/>
    <p:sldId id="298" r:id="rId6"/>
    <p:sldId id="283" r:id="rId7"/>
    <p:sldId id="297" r:id="rId8"/>
    <p:sldId id="281" r:id="rId9"/>
    <p:sldId id="285" r:id="rId10"/>
    <p:sldId id="296" r:id="rId11"/>
    <p:sldId id="292" r:id="rId12"/>
    <p:sldId id="294" r:id="rId13"/>
    <p:sldId id="293" r:id="rId14"/>
    <p:sldId id="290" r:id="rId15"/>
    <p:sldId id="295" r:id="rId16"/>
    <p:sldId id="301" r:id="rId17"/>
    <p:sldId id="300" r:id="rId18"/>
    <p:sldId id="302" r:id="rId19"/>
    <p:sldId id="291" r:id="rId20"/>
    <p:sldId id="299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4" frameSlides="1"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696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FF9701-4B03-FB4A-8C4F-FA6D174CCAC4}" type="datetimeFigureOut">
              <a:rPr lang="en-US" smtClean="0"/>
              <a:pPr/>
              <a:t>12/3/19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066344-9C36-A040-84DD-462B38DAF60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95E685-CD7C-CF4C-A8C3-B949FB343588}" type="datetimeFigureOut">
              <a:rPr lang="en-US" smtClean="0"/>
              <a:pPr/>
              <a:t>12/3/19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276EAB-9ED8-634E-977C-B00ED7B9FD9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276EAB-9ED8-634E-977C-B00ED7B9FD94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B8064-0F4C-8E46-BCAB-B757A6BE833E}" type="datetimeFigureOut">
              <a:rPr lang="en-US" smtClean="0"/>
              <a:pPr/>
              <a:t>12/3/19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B4B6-A252-F34F-9225-A41CE36D97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B8064-0F4C-8E46-BCAB-B757A6BE833E}" type="datetimeFigureOut">
              <a:rPr lang="en-US" smtClean="0"/>
              <a:pPr/>
              <a:t>12/3/19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B4B6-A252-F34F-9225-A41CE36D97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B8064-0F4C-8E46-BCAB-B757A6BE833E}" type="datetimeFigureOut">
              <a:rPr lang="en-US" smtClean="0"/>
              <a:pPr/>
              <a:t>12/3/19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B4B6-A252-F34F-9225-A41CE36D97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B8064-0F4C-8E46-BCAB-B757A6BE833E}" type="datetimeFigureOut">
              <a:rPr lang="en-US" smtClean="0"/>
              <a:pPr/>
              <a:t>12/3/19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B4B6-A252-F34F-9225-A41CE36D97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B8064-0F4C-8E46-BCAB-B757A6BE833E}" type="datetimeFigureOut">
              <a:rPr lang="en-US" smtClean="0"/>
              <a:pPr/>
              <a:t>12/3/19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B4B6-A252-F34F-9225-A41CE36D97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B8064-0F4C-8E46-BCAB-B757A6BE833E}" type="datetimeFigureOut">
              <a:rPr lang="en-US" smtClean="0"/>
              <a:pPr/>
              <a:t>12/3/19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B4B6-A252-F34F-9225-A41CE36D97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B8064-0F4C-8E46-BCAB-B757A6BE833E}" type="datetimeFigureOut">
              <a:rPr lang="en-US" smtClean="0"/>
              <a:pPr/>
              <a:t>12/3/19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B4B6-A252-F34F-9225-A41CE36D97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B8064-0F4C-8E46-BCAB-B757A6BE833E}" type="datetimeFigureOut">
              <a:rPr lang="en-US" smtClean="0"/>
              <a:pPr/>
              <a:t>12/3/19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B4B6-A252-F34F-9225-A41CE36D97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B8064-0F4C-8E46-BCAB-B757A6BE833E}" type="datetimeFigureOut">
              <a:rPr lang="en-US" smtClean="0"/>
              <a:pPr/>
              <a:t>12/3/19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B4B6-A252-F34F-9225-A41CE36D97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B8064-0F4C-8E46-BCAB-B757A6BE833E}" type="datetimeFigureOut">
              <a:rPr lang="en-US" smtClean="0"/>
              <a:pPr/>
              <a:t>12/3/19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B4B6-A252-F34F-9225-A41CE36D97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B8064-0F4C-8E46-BCAB-B757A6BE833E}" type="datetimeFigureOut">
              <a:rPr lang="en-US" smtClean="0"/>
              <a:pPr/>
              <a:t>12/3/19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B4B6-A252-F34F-9225-A41CE36D97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0B8064-0F4C-8E46-BCAB-B757A6BE833E}" type="datetimeFigureOut">
              <a:rPr lang="en-US" smtClean="0"/>
              <a:pPr/>
              <a:t>12/3/19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0B4B6-A252-F34F-9225-A41CE36D97D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7140" y="2235201"/>
            <a:ext cx="8458200" cy="2017186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376092"/>
                </a:solidFill>
              </a:rPr>
              <a:t>01SUB-19: </a:t>
            </a:r>
            <a:r>
              <a:rPr lang="en-US" sz="4000" b="1" i="1" dirty="0" smtClean="0">
                <a:solidFill>
                  <a:srgbClr val="376092"/>
                </a:solidFill>
              </a:rPr>
              <a:t>Evans Way Subdivision </a:t>
            </a:r>
            <a:br>
              <a:rPr lang="en-US" sz="4000" b="1" i="1" dirty="0" smtClean="0">
                <a:solidFill>
                  <a:srgbClr val="376092"/>
                </a:solidFill>
              </a:rPr>
            </a:br>
            <a:r>
              <a:rPr lang="en-US" sz="4000" b="1" i="1" dirty="0" smtClean="0">
                <a:solidFill>
                  <a:srgbClr val="376092"/>
                </a:solidFill>
              </a:rPr>
              <a:t>Tentative Plat</a:t>
            </a:r>
            <a:br>
              <a:rPr lang="en-US" sz="4000" b="1" i="1" dirty="0" smtClean="0">
                <a:solidFill>
                  <a:srgbClr val="376092"/>
                </a:solidFill>
              </a:rPr>
            </a:br>
            <a:r>
              <a:rPr lang="en-US" sz="4000" b="1" dirty="0" smtClean="0">
                <a:solidFill>
                  <a:srgbClr val="376092"/>
                </a:solidFill>
              </a:rPr>
              <a:t/>
            </a:r>
            <a:br>
              <a:rPr lang="en-US" sz="4000" b="1" dirty="0" smtClean="0">
                <a:solidFill>
                  <a:srgbClr val="376092"/>
                </a:solidFill>
              </a:rPr>
            </a:br>
            <a:r>
              <a:rPr lang="en-US" sz="4000" b="1" dirty="0" smtClean="0">
                <a:solidFill>
                  <a:srgbClr val="376092"/>
                </a:solidFill>
              </a:rPr>
              <a:t>02VA-19: </a:t>
            </a:r>
            <a:r>
              <a:rPr lang="en-US" sz="4000" b="1" i="1" dirty="0" smtClean="0">
                <a:solidFill>
                  <a:srgbClr val="376092"/>
                </a:solidFill>
              </a:rPr>
              <a:t>Setback Variances</a:t>
            </a:r>
            <a:r>
              <a:rPr lang="en-US" sz="4000" b="1" i="1" dirty="0" smtClean="0">
                <a:solidFill>
                  <a:srgbClr val="376092"/>
                </a:solidFill>
              </a:rPr>
              <a:t/>
            </a:r>
            <a:br>
              <a:rPr lang="en-US" sz="4000" b="1" i="1" dirty="0" smtClean="0">
                <a:solidFill>
                  <a:srgbClr val="376092"/>
                </a:solidFill>
              </a:rPr>
            </a:br>
            <a:endParaRPr lang="en-US" sz="4000" b="1" i="1" dirty="0">
              <a:solidFill>
                <a:srgbClr val="37609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648200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City of La Pine</a:t>
            </a:r>
          </a:p>
          <a:p>
            <a:r>
              <a:rPr lang="en-US" dirty="0" smtClean="0"/>
              <a:t>Planning Commission Hearing</a:t>
            </a:r>
            <a:endParaRPr lang="en-US" dirty="0" smtClean="0"/>
          </a:p>
          <a:p>
            <a:r>
              <a:rPr lang="en-US" dirty="0" smtClean="0"/>
              <a:t>December 3, 2019</a:t>
            </a:r>
            <a:endParaRPr lang="en-US" dirty="0" smtClean="0"/>
          </a:p>
        </p:txBody>
      </p:sp>
      <p:pic>
        <p:nvPicPr>
          <p:cNvPr id="16386" name="Picture 20" descr="La Pine_logo Brow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9132" y="538168"/>
            <a:ext cx="1611313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Transportation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000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Extension of Heath Drive, Bassett Drive, Riley Drive, Anchor Way, Evans Way; Construction of new A Street, B Street.</a:t>
            </a:r>
          </a:p>
          <a:p>
            <a:pPr lvl="1"/>
            <a:r>
              <a:rPr lang="en-US" sz="2400" dirty="0" smtClean="0"/>
              <a:t>Local street construction = 64’ right of way, 6’ sidewalks both sides.</a:t>
            </a:r>
          </a:p>
          <a:p>
            <a:r>
              <a:rPr lang="en-US" sz="2800" dirty="0" smtClean="0"/>
              <a:t>Applicant’s traffic report recommended contribution to streets: $518/lot. </a:t>
            </a:r>
            <a:endParaRPr lang="en-US" sz="2800" dirty="0"/>
          </a:p>
        </p:txBody>
      </p:sp>
      <p:pic>
        <p:nvPicPr>
          <p:cNvPr id="4" name="Picture 3" descr="local street cross section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604433" y="4546600"/>
            <a:ext cx="5689600" cy="23114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to PC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See</a:t>
            </a:r>
            <a:r>
              <a:rPr lang="en-US" dirty="0" smtClean="0"/>
              <a:t> beginning of </a:t>
            </a:r>
            <a:r>
              <a:rPr lang="en-US" dirty="0" smtClean="0"/>
              <a:t>staff </a:t>
            </a:r>
            <a:r>
              <a:rPr lang="en-US" dirty="0" smtClean="0"/>
              <a:t>report. 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Are proposed extensions of Cassidy and Betty Drives acceptable? (Gated fire access alleys.)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Is the property to the south “developable”? </a:t>
            </a:r>
            <a:r>
              <a:rPr lang="en-US" dirty="0" smtClean="0"/>
              <a:t>Does A Street need to be extended to the south? Street or multi-use path?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Extensions of Betty &amp; Cassidy Dr</a:t>
            </a:r>
            <a:endParaRPr lang="en-US" dirty="0"/>
          </a:p>
        </p:txBody>
      </p:sp>
      <p:pic>
        <p:nvPicPr>
          <p:cNvPr id="4" name="Content Placeholder 3" descr="Screen Shot 2019-12-03 at 12.20.53 P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11602" r="-111602"/>
          <a:stretch>
            <a:fillRect/>
          </a:stretch>
        </p:blipFill>
        <p:spPr>
          <a:xfrm>
            <a:off x="-812889" y="1206500"/>
            <a:ext cx="10276174" cy="5651500"/>
          </a:xfrm>
        </p:spPr>
      </p:pic>
      <p:cxnSp>
        <p:nvCxnSpPr>
          <p:cNvPr id="7" name="Straight Arrow Connector 6"/>
          <p:cNvCxnSpPr/>
          <p:nvPr/>
        </p:nvCxnSpPr>
        <p:spPr>
          <a:xfrm rot="10800000" flipV="1">
            <a:off x="4876800" y="2184400"/>
            <a:ext cx="977900" cy="6858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0800000" flipV="1">
            <a:off x="4876800" y="5435600"/>
            <a:ext cx="977900" cy="6096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Property to the South</a:t>
            </a:r>
            <a:endParaRPr lang="en-US" dirty="0"/>
          </a:p>
        </p:txBody>
      </p:sp>
      <p:pic>
        <p:nvPicPr>
          <p:cNvPr id="4" name="Content Placeholder 3" descr="Screen Shot 2019-12-03 at 12.12.47 P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6559" r="-6559"/>
          <a:stretch>
            <a:fillRect/>
          </a:stretch>
        </p:blipFill>
        <p:spPr>
          <a:xfrm>
            <a:off x="84673" y="1337732"/>
            <a:ext cx="8953165" cy="4923896"/>
          </a:xfrm>
        </p:spPr>
      </p:pic>
      <p:cxnSp>
        <p:nvCxnSpPr>
          <p:cNvPr id="6" name="Straight Connector 5"/>
          <p:cNvCxnSpPr/>
          <p:nvPr/>
        </p:nvCxnSpPr>
        <p:spPr>
          <a:xfrm rot="5400000">
            <a:off x="2556934" y="3318933"/>
            <a:ext cx="1253067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182673" y="3946261"/>
            <a:ext cx="1186127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333750" y="390525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635 feet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</a:t>
            </a:r>
            <a:r>
              <a:rPr lang="en-US" dirty="0" smtClean="0"/>
              <a:t>Conditions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See end of staff </a:t>
            </a:r>
            <a:r>
              <a:rPr lang="en-US" dirty="0" smtClean="0"/>
              <a:t>report. </a:t>
            </a:r>
          </a:p>
          <a:p>
            <a:r>
              <a:rPr lang="en-US" dirty="0" smtClean="0"/>
              <a:t>Phasing:</a:t>
            </a:r>
          </a:p>
          <a:p>
            <a:pPr lvl="1"/>
            <a:r>
              <a:rPr lang="en-US" dirty="0" smtClean="0"/>
              <a:t>Every phase shall have acceptable temporary fire turnarounds &amp; associated easements, if necessary.</a:t>
            </a:r>
          </a:p>
          <a:p>
            <a:pPr lvl="1"/>
            <a:r>
              <a:rPr lang="en-US" dirty="0" smtClean="0"/>
              <a:t>East-west multi-use path to be constructed prior to final plat of Phase 2.</a:t>
            </a:r>
          </a:p>
          <a:p>
            <a:pPr lvl="1"/>
            <a:r>
              <a:rPr lang="en-US" dirty="0" smtClean="0"/>
              <a:t>All of Bassett Drive to be completed in Phase 3.</a:t>
            </a:r>
          </a:p>
          <a:p>
            <a:r>
              <a:rPr lang="en-US" dirty="0" smtClean="0"/>
              <a:t>Sidewalks to be constructed on both sides of Anchor Way.</a:t>
            </a:r>
          </a:p>
          <a:p>
            <a:r>
              <a:rPr lang="en-US" dirty="0" smtClean="0"/>
              <a:t>Street lights to be installed per City specs.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Variance Request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Side yard, rear yard, street-side yard</a:t>
            </a:r>
          </a:p>
          <a:p>
            <a:pPr lvl="1"/>
            <a:r>
              <a:rPr lang="en-US" dirty="0" smtClean="0"/>
              <a:t>25% reduction throughout</a:t>
            </a:r>
          </a:p>
          <a:p>
            <a:pPr lvl="2"/>
            <a:r>
              <a:rPr lang="en-US" dirty="0" smtClean="0"/>
              <a:t>15’ rear, street-side yard </a:t>
            </a:r>
            <a:r>
              <a:rPr lang="en-US" i="1" dirty="0" smtClean="0"/>
              <a:t>(code requires 20’)</a:t>
            </a:r>
          </a:p>
          <a:p>
            <a:pPr lvl="2"/>
            <a:r>
              <a:rPr lang="en-US" dirty="0" smtClean="0"/>
              <a:t>7.5’ side yard </a:t>
            </a:r>
            <a:r>
              <a:rPr lang="en-US" i="1" dirty="0" smtClean="0"/>
              <a:t>(code requires 10’)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West side lots adjacent to Huntington Ave</a:t>
            </a:r>
          </a:p>
          <a:p>
            <a:pPr lvl="2"/>
            <a:r>
              <a:rPr lang="en-US" dirty="0" smtClean="0"/>
              <a:t> side and street-side: 5’ minimum, 15’ combined</a:t>
            </a:r>
          </a:p>
          <a:p>
            <a:pPr lvl="2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Variance Request</a:t>
            </a:r>
            <a:endParaRPr lang="en-US" dirty="0"/>
          </a:p>
        </p:txBody>
      </p:sp>
      <p:pic>
        <p:nvPicPr>
          <p:cNvPr id="4" name="Content Placeholder 3" descr="Screen Shot 2019-12-03 at 2.33.00 P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3630" r="-3630"/>
          <a:stretch>
            <a:fillRect/>
          </a:stretch>
        </p:blipFill>
        <p:spPr>
          <a:xfrm>
            <a:off x="-27761" y="1366524"/>
            <a:ext cx="9070161" cy="4988239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West Side </a:t>
            </a:r>
            <a:r>
              <a:rPr lang="en-US" dirty="0" smtClean="0"/>
              <a:t>L</a:t>
            </a:r>
            <a:r>
              <a:rPr lang="en-US" dirty="0" smtClean="0"/>
              <a:t>ots</a:t>
            </a:r>
            <a:endParaRPr lang="en-US" dirty="0"/>
          </a:p>
        </p:txBody>
      </p:sp>
      <p:pic>
        <p:nvPicPr>
          <p:cNvPr id="4" name="Content Placeholder 3" descr="Screen Shot 2019-12-03 at 12.20.53 P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11602" r="-111602"/>
          <a:stretch>
            <a:fillRect/>
          </a:stretch>
        </p:blipFill>
        <p:spPr>
          <a:xfrm>
            <a:off x="-812889" y="1206500"/>
            <a:ext cx="10276174" cy="565150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Variance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Approve as requested</a:t>
            </a:r>
          </a:p>
          <a:p>
            <a:r>
              <a:rPr lang="en-US" dirty="0" smtClean="0"/>
              <a:t>Deny</a:t>
            </a:r>
          </a:p>
          <a:p>
            <a:r>
              <a:rPr lang="en-US" dirty="0" smtClean="0"/>
              <a:t>Consider each setback separately (side, rear, street-side)</a:t>
            </a:r>
          </a:p>
          <a:p>
            <a:r>
              <a:rPr lang="en-US" dirty="0" smtClean="0"/>
              <a:t>Consider west side lots separately; Consider individual lots separately</a:t>
            </a:r>
          </a:p>
          <a:p>
            <a:r>
              <a:rPr lang="en-US" dirty="0" smtClean="0"/>
              <a:t>Approve only for accessory buildings</a:t>
            </a:r>
          </a:p>
          <a:p>
            <a:pPr lvl="1"/>
            <a:r>
              <a:rPr lang="en-US" dirty="0" smtClean="0"/>
              <a:t>Side yard: Both sides of building or only one?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Need separate </a:t>
            </a:r>
            <a:r>
              <a:rPr lang="en-US" dirty="0" smtClean="0"/>
              <a:t>motions for variance request and subdivision.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376092"/>
                </a:solidFill>
              </a:rPr>
              <a:t>Applicable Review Criteria</a:t>
            </a:r>
            <a:endParaRPr lang="en-US" b="1" dirty="0">
              <a:solidFill>
                <a:srgbClr val="37609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1375"/>
            <a:ext cx="8229600" cy="5440362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i="1" dirty="0" smtClean="0"/>
              <a:t>City of La Pine Development Code 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Article 3. Zoning Districts</a:t>
            </a:r>
          </a:p>
          <a:p>
            <a:pPr lvl="1"/>
            <a:r>
              <a:rPr lang="en-US" dirty="0" smtClean="0"/>
              <a:t>Chapter 15.18 Residential </a:t>
            </a:r>
            <a:r>
              <a:rPr lang="en-US" dirty="0" smtClean="0"/>
              <a:t>Zones</a:t>
            </a:r>
          </a:p>
          <a:p>
            <a:pPr lvl="1"/>
            <a:endParaRPr lang="en-US" dirty="0" smtClean="0"/>
          </a:p>
          <a:p>
            <a:pPr>
              <a:buNone/>
            </a:pPr>
            <a:r>
              <a:rPr lang="en-US" dirty="0" smtClean="0"/>
              <a:t>Article 5. Development Standards</a:t>
            </a:r>
          </a:p>
          <a:p>
            <a:pPr lvl="1" fontAlgn="base"/>
            <a:r>
              <a:rPr lang="en-US" dirty="0" smtClean="0"/>
              <a:t>Chapter 15.80 Development Standards, Generally</a:t>
            </a:r>
          </a:p>
          <a:p>
            <a:pPr lvl="1" fontAlgn="base"/>
            <a:r>
              <a:rPr lang="en-US" dirty="0" smtClean="0"/>
              <a:t>Chapter 15.88 Access and Circulation</a:t>
            </a:r>
          </a:p>
          <a:p>
            <a:pPr lvl="1" fontAlgn="base"/>
            <a:r>
              <a:rPr lang="en-US" dirty="0" smtClean="0"/>
              <a:t>Chapter 15.90 Public Facilities</a:t>
            </a:r>
          </a:p>
          <a:p>
            <a:pPr lvl="1" fontAlgn="base"/>
            <a:r>
              <a:rPr lang="en-US" dirty="0" smtClean="0"/>
              <a:t>Chapter 15.92 Additional Standards for Land Divisions</a:t>
            </a:r>
          </a:p>
          <a:p>
            <a:pPr lvl="1" fontAlgn="base"/>
            <a:r>
              <a:rPr lang="en-US" dirty="0" smtClean="0"/>
              <a:t>Chapter 15.94 Improvement Procedures and </a:t>
            </a:r>
            <a:r>
              <a:rPr lang="en-US" dirty="0" smtClean="0"/>
              <a:t>Guarantees</a:t>
            </a:r>
          </a:p>
          <a:p>
            <a:pPr lvl="1" fontAlgn="base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Article 7. Procedures</a:t>
            </a:r>
          </a:p>
          <a:p>
            <a:pPr lvl="1" fontAlgn="base"/>
            <a:r>
              <a:rPr lang="en-US" dirty="0" smtClean="0"/>
              <a:t>Chapter 15.204 Application </a:t>
            </a:r>
            <a:r>
              <a:rPr lang="en-US" dirty="0" smtClean="0"/>
              <a:t>Procedures</a:t>
            </a:r>
          </a:p>
          <a:p>
            <a:pPr lvl="1" fontAlgn="base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Article 9</a:t>
            </a:r>
            <a:r>
              <a:rPr lang="it-IT" dirty="0" smtClean="0"/>
              <a:t>. </a:t>
            </a:r>
            <a:r>
              <a:rPr lang="en-US" dirty="0" smtClean="0"/>
              <a:t>Land Divisions</a:t>
            </a:r>
          </a:p>
          <a:p>
            <a:pPr lvl="1" fontAlgn="base"/>
            <a:r>
              <a:rPr lang="en-US" dirty="0" smtClean="0"/>
              <a:t>Chapter 15.402 General Provisions</a:t>
            </a:r>
          </a:p>
          <a:p>
            <a:pPr lvl="1" fontAlgn="base"/>
            <a:r>
              <a:rPr lang="en-US" dirty="0" smtClean="0"/>
              <a:t>Chapter 15.406 Subdivisions and Planned Unit Developments (PUD)</a:t>
            </a:r>
          </a:p>
          <a:p>
            <a:pPr lvl="1" fontAlgn="base"/>
            <a:r>
              <a:rPr lang="en-US" dirty="0" smtClean="0"/>
              <a:t>Chapter 15.414 Re-Platting and Boundary Line Adjustments</a:t>
            </a:r>
          </a:p>
          <a:p>
            <a:pPr lvl="1" fontAlgn="base"/>
            <a:r>
              <a:rPr lang="en-US" dirty="0" smtClean="0"/>
              <a:t>Chapter 15.418 Processing and Recording Procedures</a:t>
            </a:r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creen Shot 2019-12-03 at 2.18.02 P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49641" r="-49641"/>
          <a:stretch>
            <a:fillRect/>
          </a:stretch>
        </p:blipFill>
        <p:spPr>
          <a:xfrm>
            <a:off x="-1487183" y="0"/>
            <a:ext cx="12469965" cy="685800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30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376092"/>
                </a:solidFill>
              </a:rPr>
              <a:t>Process/Notices</a:t>
            </a:r>
            <a:endParaRPr lang="en-US" b="1" dirty="0">
              <a:solidFill>
                <a:srgbClr val="37609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138" y="880536"/>
            <a:ext cx="8686800" cy="5977463"/>
          </a:xfrm>
        </p:spPr>
        <p:txBody>
          <a:bodyPr>
            <a:normAutofit fontScale="77500" lnSpcReduction="20000"/>
          </a:bodyPr>
          <a:lstStyle/>
          <a:p>
            <a:pPr lvl="1">
              <a:buNone/>
            </a:pPr>
            <a:endParaRPr lang="en-US" dirty="0" smtClean="0"/>
          </a:p>
          <a:p>
            <a:r>
              <a:rPr lang="en-US" i="1" dirty="0" smtClean="0"/>
              <a:t>Public Notice</a:t>
            </a:r>
          </a:p>
          <a:p>
            <a:pPr lvl="1"/>
            <a:r>
              <a:rPr lang="en-US" dirty="0" smtClean="0"/>
              <a:t>Mailed to property owners within 100’, Planning Commission and City Council</a:t>
            </a:r>
          </a:p>
          <a:p>
            <a:pPr lvl="1"/>
            <a:r>
              <a:rPr lang="en-US" dirty="0" smtClean="0"/>
              <a:t>Newspapers</a:t>
            </a:r>
          </a:p>
          <a:p>
            <a:pPr lvl="1"/>
            <a:r>
              <a:rPr lang="en-US" dirty="0" smtClean="0"/>
              <a:t>Website</a:t>
            </a:r>
          </a:p>
          <a:p>
            <a:pPr lvl="1"/>
            <a:r>
              <a:rPr lang="en-US" dirty="0" smtClean="0"/>
              <a:t>Regular locations around town</a:t>
            </a:r>
          </a:p>
          <a:p>
            <a:pPr lvl="1">
              <a:buNone/>
            </a:pPr>
            <a:endParaRPr lang="en-US" i="1" dirty="0" smtClean="0"/>
          </a:p>
          <a:p>
            <a:r>
              <a:rPr lang="en-US" i="1" dirty="0" smtClean="0"/>
              <a:t>Planning Commission Hearing,</a:t>
            </a:r>
            <a:r>
              <a:rPr lang="en-US" i="1" dirty="0" smtClean="0"/>
              <a:t> December 3, 2019</a:t>
            </a:r>
          </a:p>
          <a:p>
            <a:pPr>
              <a:buNone/>
            </a:pPr>
            <a:endParaRPr lang="en-US" i="1" dirty="0" smtClean="0"/>
          </a:p>
          <a:p>
            <a:r>
              <a:rPr lang="en-US" i="1" dirty="0" smtClean="0"/>
              <a:t>Next Steps:</a:t>
            </a:r>
            <a:endParaRPr lang="en-US" dirty="0" smtClean="0"/>
          </a:p>
          <a:p>
            <a:pPr lvl="1"/>
            <a:r>
              <a:rPr lang="en-US" dirty="0" smtClean="0"/>
              <a:t>Construction plans to be submitted to City &amp; County for review</a:t>
            </a:r>
          </a:p>
          <a:p>
            <a:pPr lvl="1"/>
            <a:r>
              <a:rPr lang="en-US" dirty="0" smtClean="0"/>
              <a:t>Pre-construction meeting with City</a:t>
            </a:r>
          </a:p>
          <a:p>
            <a:pPr lvl="1"/>
            <a:r>
              <a:rPr lang="en-US" dirty="0" smtClean="0"/>
              <a:t>Construction or bonding of public improvements</a:t>
            </a:r>
          </a:p>
          <a:p>
            <a:pPr lvl="1"/>
            <a:r>
              <a:rPr lang="en-US" dirty="0" smtClean="0"/>
              <a:t>Filing of Final Plat</a:t>
            </a:r>
          </a:p>
          <a:p>
            <a:pPr lvl="1"/>
            <a:r>
              <a:rPr lang="en-US" dirty="0" smtClean="0"/>
              <a:t>Building Permit reviews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576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376092"/>
                </a:solidFill>
              </a:rPr>
              <a:t>Proposal</a:t>
            </a:r>
            <a:endParaRPr lang="en-US" b="1" dirty="0">
              <a:solidFill>
                <a:srgbClr val="37609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2776"/>
            <a:ext cx="8229600" cy="4708525"/>
          </a:xfrm>
        </p:spPr>
        <p:txBody>
          <a:bodyPr>
            <a:normAutofit/>
          </a:bodyPr>
          <a:lstStyle/>
          <a:p>
            <a:r>
              <a:rPr lang="en-US" sz="2800" i="1" dirty="0" smtClean="0"/>
              <a:t>Tentative Plat </a:t>
            </a:r>
            <a:r>
              <a:rPr lang="en-US" sz="2800" i="1" dirty="0" smtClean="0"/>
              <a:t>for 5-phased 61-</a:t>
            </a:r>
            <a:r>
              <a:rPr lang="en-US" sz="2800" i="1" dirty="0" smtClean="0"/>
              <a:t>lot </a:t>
            </a:r>
            <a:r>
              <a:rPr lang="en-US" sz="2800" i="1" dirty="0" smtClean="0"/>
              <a:t>Subdivision</a:t>
            </a:r>
          </a:p>
          <a:p>
            <a:pPr lvl="1"/>
            <a:r>
              <a:rPr lang="en-US" sz="2400" dirty="0" smtClean="0"/>
              <a:t>Lot </a:t>
            </a:r>
            <a:r>
              <a:rPr lang="en-US" sz="2400" dirty="0" smtClean="0"/>
              <a:t>sizes:</a:t>
            </a:r>
            <a:r>
              <a:rPr lang="en-US" sz="2400" dirty="0" smtClean="0"/>
              <a:t> 8,832 </a:t>
            </a:r>
            <a:r>
              <a:rPr lang="en-US" sz="2400" dirty="0" err="1" smtClean="0"/>
              <a:t>sf</a:t>
            </a:r>
            <a:r>
              <a:rPr lang="en-US" sz="2400" dirty="0" smtClean="0"/>
              <a:t> to</a:t>
            </a:r>
            <a:r>
              <a:rPr lang="en-US" sz="2400" dirty="0" smtClean="0"/>
              <a:t> 13,558 </a:t>
            </a:r>
            <a:r>
              <a:rPr lang="en-US" sz="2400" dirty="0" err="1" smtClean="0"/>
              <a:t>sf</a:t>
            </a:r>
            <a:endParaRPr lang="en-US" sz="2400" dirty="0" smtClean="0"/>
          </a:p>
          <a:p>
            <a:pPr lvl="1"/>
            <a:r>
              <a:rPr lang="en-US" sz="2400" dirty="0" smtClean="0"/>
              <a:t>Zoned residential single family (RSF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 smtClean="0"/>
              <a:t>Accessory </a:t>
            </a:r>
            <a:r>
              <a:rPr lang="en-US" sz="2400" dirty="0" smtClean="0"/>
              <a:t>b</a:t>
            </a:r>
            <a:r>
              <a:rPr lang="en-US" sz="2400" dirty="0" smtClean="0"/>
              <a:t>uilding development</a:t>
            </a:r>
            <a:r>
              <a:rPr lang="en-US" sz="2400" dirty="0" smtClean="0"/>
              <a:t> – storage, </a:t>
            </a:r>
            <a:r>
              <a:rPr lang="en-US" sz="2400" dirty="0" err="1" smtClean="0"/>
              <a:t>ADUs</a:t>
            </a:r>
            <a:r>
              <a:rPr lang="en-US" sz="2400" dirty="0" smtClean="0"/>
              <a:t>, etc.</a:t>
            </a:r>
          </a:p>
          <a:p>
            <a:pPr lvl="1"/>
            <a:endParaRPr lang="en-US" dirty="0"/>
          </a:p>
        </p:txBody>
      </p:sp>
      <p:pic>
        <p:nvPicPr>
          <p:cNvPr id="7" name="officeArt object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8128" y="2836333"/>
            <a:ext cx="4169838" cy="402166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8" name="Picture 7" descr="Screen Shot 2019-12-03 at 12.01.4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9043" y="2836332"/>
            <a:ext cx="3474306" cy="40216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creen Shot 2019-12-03 at 2.18.02 P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49641" r="-49641"/>
          <a:stretch>
            <a:fillRect/>
          </a:stretch>
        </p:blipFill>
        <p:spPr>
          <a:xfrm>
            <a:off x="-1487183" y="0"/>
            <a:ext cx="12469965" cy="685800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Block Length</a:t>
            </a:r>
            <a:endParaRPr lang="en-US" dirty="0"/>
          </a:p>
        </p:txBody>
      </p:sp>
      <p:pic>
        <p:nvPicPr>
          <p:cNvPr id="6" name="Picture 5" descr="Screen Shot 2019-12-03 at 12.41.57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038"/>
            <a:ext cx="9144000" cy="5209124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52401" y="1981200"/>
            <a:ext cx="977899" cy="1105349"/>
          </a:xfrm>
          <a:prstGeom prst="ellipse">
            <a:avLst/>
          </a:prstGeom>
          <a:solidFill>
            <a:srgbClr val="FF0000">
              <a:alpha val="0"/>
            </a:srgbClr>
          </a:solidFill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52401" y="5410813"/>
            <a:ext cx="977899" cy="1105349"/>
          </a:xfrm>
          <a:prstGeom prst="ellipse">
            <a:avLst/>
          </a:prstGeom>
          <a:solidFill>
            <a:srgbClr val="FF0000">
              <a:alpha val="0"/>
            </a:srgbClr>
          </a:solidFill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Block Length</a:t>
            </a:r>
            <a:endParaRPr lang="en-US" dirty="0"/>
          </a:p>
        </p:txBody>
      </p:sp>
      <p:pic>
        <p:nvPicPr>
          <p:cNvPr id="4" name="Content Placeholder 3" descr="Screen Shot 2019-12-03 at 12.44.54 P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2375" r="-12375"/>
          <a:stretch>
            <a:fillRect/>
          </a:stretch>
        </p:blipFill>
        <p:spPr/>
      </p:pic>
      <p:sp>
        <p:nvSpPr>
          <p:cNvPr id="5" name="Oval 4"/>
          <p:cNvSpPr/>
          <p:nvPr/>
        </p:nvSpPr>
        <p:spPr>
          <a:xfrm>
            <a:off x="4330700" y="3810000"/>
            <a:ext cx="507999" cy="495749"/>
          </a:xfrm>
          <a:prstGeom prst="ellipse">
            <a:avLst/>
          </a:prstGeom>
          <a:solidFill>
            <a:srgbClr val="FF0000">
              <a:alpha val="0"/>
            </a:srgbClr>
          </a:solidFill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330700" y="5447851"/>
            <a:ext cx="507999" cy="495749"/>
          </a:xfrm>
          <a:prstGeom prst="ellipse">
            <a:avLst/>
          </a:prstGeom>
          <a:solidFill>
            <a:srgbClr val="FF0000">
              <a:alpha val="0"/>
            </a:srgbClr>
          </a:solidFill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Public Works confirmed water capacity.</a:t>
            </a:r>
            <a:endParaRPr lang="en-US" dirty="0" smtClean="0"/>
          </a:p>
          <a:p>
            <a:r>
              <a:rPr lang="en-US" dirty="0" smtClean="0"/>
              <a:t>Final construction plans to </a:t>
            </a:r>
            <a:r>
              <a:rPr lang="en-US" dirty="0" smtClean="0"/>
              <a:t>be submitted to City for </a:t>
            </a:r>
            <a:r>
              <a:rPr lang="en-US" dirty="0" smtClean="0"/>
              <a:t>review and approval.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Sewer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Per City Engineer, lift station serving area at capacity. Developer shall contribute $568.75 per equivalent dwelling unit (EDU) to a fund for </a:t>
            </a:r>
            <a:r>
              <a:rPr lang="en-US" dirty="0" smtClean="0"/>
              <a:t>replacement of lift station.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Septic tank </a:t>
            </a:r>
            <a:r>
              <a:rPr lang="en-US" dirty="0" err="1" smtClean="0"/>
              <a:t>siting</a:t>
            </a:r>
            <a:r>
              <a:rPr lang="en-US" dirty="0" smtClean="0"/>
              <a:t> to be approved </a:t>
            </a:r>
            <a:r>
              <a:rPr lang="en-US" dirty="0" smtClean="0"/>
              <a:t>during</a:t>
            </a:r>
            <a:r>
              <a:rPr lang="en-US" dirty="0" smtClean="0"/>
              <a:t> building </a:t>
            </a:r>
            <a:r>
              <a:rPr lang="en-US" dirty="0" smtClean="0"/>
              <a:t>permit review</a:t>
            </a:r>
            <a:r>
              <a:rPr lang="en-US" dirty="0" smtClean="0"/>
              <a:t>.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Final</a:t>
            </a:r>
            <a:r>
              <a:rPr lang="en-US" dirty="0" smtClean="0"/>
              <a:t> construction plans to </a:t>
            </a:r>
            <a:r>
              <a:rPr lang="en-US" dirty="0" smtClean="0"/>
              <a:t>be submitted to City for </a:t>
            </a:r>
            <a:r>
              <a:rPr lang="en-US" dirty="0" smtClean="0"/>
              <a:t>review and approval.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1368</TotalTime>
  <Words>624</Words>
  <Application>Microsoft Macintosh PowerPoint</Application>
  <PresentationFormat>On-screen Show (4:3)</PresentationFormat>
  <Paragraphs>97</Paragraphs>
  <Slides>20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01SUB-19: Evans Way Subdivision  Tentative Plat  02VA-19: Setback Variances </vt:lpstr>
      <vt:lpstr>Applicable Review Criteria</vt:lpstr>
      <vt:lpstr>Process/Notices</vt:lpstr>
      <vt:lpstr>Proposal</vt:lpstr>
      <vt:lpstr>Slide 5</vt:lpstr>
      <vt:lpstr>Block Length</vt:lpstr>
      <vt:lpstr>Block Length</vt:lpstr>
      <vt:lpstr>Water</vt:lpstr>
      <vt:lpstr>Sewer</vt:lpstr>
      <vt:lpstr>Transportation</vt:lpstr>
      <vt:lpstr>Questions to PC</vt:lpstr>
      <vt:lpstr>Extensions of Betty &amp; Cassidy Dr</vt:lpstr>
      <vt:lpstr>Property to the South</vt:lpstr>
      <vt:lpstr>Proposed Conditions</vt:lpstr>
      <vt:lpstr>Variance Request </vt:lpstr>
      <vt:lpstr>Variance Request</vt:lpstr>
      <vt:lpstr>West Side Lots</vt:lpstr>
      <vt:lpstr>Variance Options</vt:lpstr>
      <vt:lpstr>Motion</vt:lpstr>
      <vt:lpstr>Slide 20</vt:lpstr>
    </vt:vector>
  </TitlesOfParts>
  <Company>United States Air Force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Tammy Wisco</dc:creator>
  <cp:lastModifiedBy>Tammy Wisco</cp:lastModifiedBy>
  <cp:revision>62</cp:revision>
  <cp:lastPrinted>2016-04-20T19:26:24Z</cp:lastPrinted>
  <dcterms:created xsi:type="dcterms:W3CDTF">2019-12-03T19:49:41Z</dcterms:created>
  <dcterms:modified xsi:type="dcterms:W3CDTF">2019-12-03T23:45:43Z</dcterms:modified>
</cp:coreProperties>
</file>